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Serif"/>
      <p:regular r:id="rId21"/>
      <p:bold r:id="rId22"/>
      <p:italic r:id="rId23"/>
      <p:boldItalic r:id="rId24"/>
    </p:embeddedFont>
    <p:embeddedFont>
      <p:font typeface="Roboto Serif Black"/>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Serif-bold.fntdata"/><Relationship Id="rId21" Type="http://schemas.openxmlformats.org/officeDocument/2006/relationships/font" Target="fonts/RobotoSerif-regular.fntdata"/><Relationship Id="rId24" Type="http://schemas.openxmlformats.org/officeDocument/2006/relationships/font" Target="fonts/RobotoSerif-boldItalic.fntdata"/><Relationship Id="rId23" Type="http://schemas.openxmlformats.org/officeDocument/2006/relationships/font" Target="fonts/RobotoSerif-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erifBlack-boldItalic.fntdata"/><Relationship Id="rId25" Type="http://schemas.openxmlformats.org/officeDocument/2006/relationships/font" Target="fonts/RobotoSerifBlack-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7cb4bc41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7cb4bc41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7810133978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7810133978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939d485a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939d485a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7810133978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7810133978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7810133978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781013397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81013397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781013397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7cb4bc41e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77cb4bc41e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77cb4bc41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77cb4bc41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78101339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78101339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81013397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781013397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81013397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781013397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781013397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781013397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781013397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781013397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810133978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7810133978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781013397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781013397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12.jpeg" Type="http://schemas.openxmlformats.org/officeDocument/2006/relationships/image"/></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3.png"/><Relationship Id="rId11" Type="http://schemas.openxmlformats.org/officeDocument/2006/relationships/hyperlink" Target="https://events.cryamerica.org/document-library/" TargetMode="External"/><Relationship Id="rId10" Type="http://schemas.openxmlformats.org/officeDocument/2006/relationships/hyperlink" Target="https://events.cryamerica.org/document-library/" TargetMode="External"/><Relationship Id="rId12" Type="http://schemas.openxmlformats.org/officeDocument/2006/relationships/image" Target="../media/image15.png"/><Relationship Id="rId9" Type="http://schemas.openxmlformats.org/officeDocument/2006/relationships/hyperlink" Target="https://events.cryamerica.org/" TargetMode="External"/><Relationship Id="rId5" Type="http://schemas.openxmlformats.org/officeDocument/2006/relationships/hyperlink" Target="https://www.instagram.com/cry.america/" TargetMode="External"/><Relationship Id="rId6" Type="http://schemas.openxmlformats.org/officeDocument/2006/relationships/hyperlink" Target="https://www.linkedin.com/company/cry-america-inc/" TargetMode="External"/><Relationship Id="rId7" Type="http://schemas.openxmlformats.org/officeDocument/2006/relationships/hyperlink" Target="https://www.youtube.com/@cryamerica2004/featured" TargetMode="External"/><Relationship Id="rId8" Type="http://schemas.openxmlformats.org/officeDocument/2006/relationships/hyperlink" Target="https://www.cryamerica.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hyperlink" Target="mailto:renuka.ramachandran@cryamerica.org" TargetMode="External"/><Relationship Id="rId6" Type="http://schemas.openxmlformats.org/officeDocument/2006/relationships/hyperlink" Target="mailto:nidhi.saraogi@cryamerica.org" TargetMode="External"/><Relationship Id="rId7" Type="http://schemas.openxmlformats.org/officeDocument/2006/relationships/hyperlink" Target="mailto:percy.presswalla@cryamerica.org" TargetMode="External"/><Relationship Id="rId8"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10" Type="http://schemas.openxmlformats.org/officeDocument/2006/relationships/image" Target="../media/image3.png"/><Relationship Id="rId9" Type="http://schemas.openxmlformats.org/officeDocument/2006/relationships/hyperlink" Target="https://www.cryamerica.org/grants/" TargetMode="External"/><Relationship Id="rId5" Type="http://schemas.openxmlformats.org/officeDocument/2006/relationships/hyperlink" Target="https://www.cryamerica.org/" TargetMode="External"/><Relationship Id="rId6" Type="http://schemas.openxmlformats.org/officeDocument/2006/relationships/hyperlink" Target="https://www.youtube.com/watch?v=lTQA1XMoLyo" TargetMode="External"/><Relationship Id="rId7" Type="http://schemas.openxmlformats.org/officeDocument/2006/relationships/hyperlink" Target="https://events.cryamerica.org/wp-content/uploads/2025/08/cry-america-annual-report-2023.pdf" TargetMode="External"/><Relationship Id="rId8" Type="http://schemas.openxmlformats.org/officeDocument/2006/relationships/hyperlink" Target="https://www.youtube.com/watch?v=OAg7KLaq1F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3.png"/><Relationship Id="rId10" Type="http://schemas.openxmlformats.org/officeDocument/2006/relationships/image" Target="../media/image14.png"/><Relationship Id="rId9" Type="http://schemas.openxmlformats.org/officeDocument/2006/relationships/hyperlink" Target="https://www.cryamerica.org/faqs/" TargetMode="External"/><Relationship Id="rId5" Type="http://schemas.openxmlformats.org/officeDocument/2006/relationships/hyperlink" Target="mailto:volunteers@cryamerica.org" TargetMode="External"/><Relationship Id="rId6" Type="http://schemas.openxmlformats.org/officeDocument/2006/relationships/hyperlink" Target="https://www.facebook.com/america.cry/" TargetMode="External"/><Relationship Id="rId7" Type="http://schemas.openxmlformats.org/officeDocument/2006/relationships/hyperlink" Target="https://www.instagram.com/cry.america/" TargetMode="External"/><Relationship Id="rId8" Type="http://schemas.openxmlformats.org/officeDocument/2006/relationships/hyperlink" Target="https://www.linkedin.com/company/cry-america-inc/"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424500" y="2315601"/>
            <a:ext cx="4147500" cy="7623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2200"/>
              <a:buFont typeface="Arial"/>
              <a:buNone/>
            </a:pPr>
            <a:r>
              <a:rPr b="1" lang="en" sz="3600">
                <a:latin typeface="Roboto Serif"/>
                <a:ea typeface="Roboto Serif"/>
                <a:cs typeface="Roboto Serif"/>
                <a:sym typeface="Roboto Serif"/>
              </a:rPr>
              <a:t>Start An</a:t>
            </a:r>
            <a:endParaRPr b="1" sz="3600">
              <a:latin typeface="Roboto Serif"/>
              <a:ea typeface="Roboto Serif"/>
              <a:cs typeface="Roboto Serif"/>
              <a:sym typeface="Roboto Serif"/>
            </a:endParaRPr>
          </a:p>
          <a:p>
            <a:pPr indent="0" lvl="0" marL="0" marR="0" rtl="0" algn="l">
              <a:lnSpc>
                <a:spcPct val="115000"/>
              </a:lnSpc>
              <a:spcBef>
                <a:spcPts val="0"/>
              </a:spcBef>
              <a:spcAft>
                <a:spcPts val="0"/>
              </a:spcAft>
              <a:buClr>
                <a:srgbClr val="000000"/>
              </a:buClr>
              <a:buSzPts val="2200"/>
              <a:buFont typeface="Arial"/>
              <a:buNone/>
            </a:pPr>
            <a:r>
              <a:rPr b="1" lang="en" sz="3600">
                <a:latin typeface="Roboto Serif"/>
                <a:ea typeface="Roboto Serif"/>
                <a:cs typeface="Roboto Serif"/>
                <a:sym typeface="Roboto Serif"/>
              </a:rPr>
              <a:t>Action Center</a:t>
            </a:r>
            <a:endParaRPr b="1" sz="3600">
              <a:latin typeface="Roboto Serif"/>
              <a:ea typeface="Roboto Serif"/>
              <a:cs typeface="Roboto Serif"/>
              <a:sym typeface="Roboto Serif"/>
            </a:endParaRPr>
          </a:p>
        </p:txBody>
      </p:sp>
      <p:cxnSp>
        <p:nvCxnSpPr>
          <p:cNvPr id="55" name="Google Shape;55;p13"/>
          <p:cNvCxnSpPr/>
          <p:nvPr/>
        </p:nvCxnSpPr>
        <p:spPr>
          <a:xfrm>
            <a:off x="424475" y="3385464"/>
            <a:ext cx="3527100" cy="0"/>
          </a:xfrm>
          <a:prstGeom prst="straightConnector1">
            <a:avLst/>
          </a:prstGeom>
          <a:noFill/>
          <a:ln cap="flat" cmpd="sng" w="76200">
            <a:solidFill>
              <a:srgbClr val="FFD806"/>
            </a:solidFill>
            <a:prstDash val="solid"/>
            <a:round/>
            <a:headEnd len="med" w="med" type="none"/>
            <a:tailEnd len="med" w="med" type="none"/>
          </a:ln>
        </p:spPr>
      </p:cxnSp>
    </p:spTree>
  </p:cSld>
  <p:clrMapOvr>
    <a:masterClrMapping/>
  </p:clrMapOvr>
</p:sld>
</file>

<file path=ppt/slides/slide10.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2"/>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133" name="Google Shape;133;p22" title="girl doodle.png"/>
          <p:cNvPicPr preferRelativeResize="0"/>
          <p:nvPr/>
        </p:nvPicPr>
        <p:blipFill>
          <a:blip r:embed="rId4">
            <a:alphaModFix/>
          </a:blip>
          <a:stretch>
            <a:fillRect/>
          </a:stretch>
        </p:blipFill>
        <p:spPr>
          <a:xfrm>
            <a:off x="-16329" y="-60225"/>
            <a:ext cx="8441851" cy="4748549"/>
          </a:xfrm>
          <a:prstGeom prst="rect">
            <a:avLst/>
          </a:prstGeom>
          <a:noFill/>
          <a:ln>
            <a:noFill/>
          </a:ln>
        </p:spPr>
      </p:pic>
      <p:sp>
        <p:nvSpPr>
          <p:cNvPr id="134" name="Google Shape;134;p22"/>
          <p:cNvSpPr txBox="1"/>
          <p:nvPr/>
        </p:nvSpPr>
        <p:spPr>
          <a:xfrm>
            <a:off x="1371600" y="326582"/>
            <a:ext cx="7445700" cy="685800"/>
          </a:xfrm>
          <a:prstGeom prst="rect">
            <a:avLst/>
          </a:prstGeom>
          <a:noFill/>
          <a:ln>
            <a:noFill/>
          </a:ln>
        </p:spPr>
        <p:txBody>
          <a:bodyPr anchor="ctr" anchorCtr="0" bIns="45700" lIns="91425" rIns="91425" spcFirstLastPara="1" tIns="45700" wrap="square">
            <a:noAutofit/>
          </a:bodyPr>
          <a:lstStyle/>
          <a:p>
            <a:pPr algn="l" indent="0" lvl="0" marL="0" rtl="0">
              <a:spcBef>
                <a:spcPts val="0"/>
              </a:spcBef>
              <a:spcAft>
                <a:spcPts val="0"/>
              </a:spcAft>
              <a:buClr>
                <a:schemeClr val="dk1"/>
              </a:buClr>
              <a:buSzPts val="1100"/>
              <a:buFont typeface="Arial"/>
              <a:buNone/>
            </a:pPr>
            <a:r>
              <a:rPr b="1" lang="en" sz="2000">
                <a:latin typeface="Roboto Serif"/>
                <a:ea typeface="Roboto Serif"/>
                <a:cs typeface="Roboto Serif"/>
                <a:sym typeface="Roboto Serif"/>
              </a:rPr>
              <a:t>Shaping Your AC: Event Promotions &amp; Outreach</a:t>
            </a:r>
            <a:endParaRPr b="1" sz="2000">
              <a:latin typeface="Roboto Serif"/>
              <a:ea typeface="Roboto Serif"/>
              <a:cs typeface="Roboto Serif"/>
              <a:sym typeface="Roboto Serif"/>
            </a:endParaRPr>
          </a:p>
        </p:txBody>
      </p:sp>
      <p:sp>
        <p:nvSpPr>
          <p:cNvPr id="135" name="Google Shape;135;p22"/>
          <p:cNvSpPr txBox="1"/>
          <p:nvPr/>
        </p:nvSpPr>
        <p:spPr>
          <a:xfrm>
            <a:off x="457189" y="1148496"/>
            <a:ext cx="5927400" cy="4229100"/>
          </a:xfrm>
          <a:prstGeom prst="rect">
            <a:avLst/>
          </a:prstGeom>
          <a:noFill/>
          <a:ln>
            <a:noFill/>
          </a:ln>
        </p:spPr>
        <p:txBody>
          <a:bodyPr anchor="t" anchorCtr="0" bIns="91425" lIns="91425" rIns="91425" spcFirstLastPara="1" tIns="91425" wrap="square">
            <a:noAutofit/>
          </a:bodyPr>
          <a:lstStyle/>
          <a:p>
            <a:pPr algn="l" indent="-330200" lvl="0" marL="457200" rtl="0">
              <a:lnSpc>
                <a:spcPct val="115000"/>
              </a:lnSpc>
              <a:spcBef>
                <a:spcPts val="0"/>
              </a:spcBef>
              <a:spcAft>
                <a:spcPts val="0"/>
              </a:spcAft>
              <a:buClr>
                <a:srgbClr val="FFD806"/>
              </a:buClr>
              <a:buSzPts val="1600"/>
              <a:buFont typeface="Calibri"/>
              <a:buChar char="★"/>
            </a:pPr>
            <a:r>
              <a:rPr b="1" lang="en" sz="1600">
                <a:solidFill>
                  <a:schemeClr val="dk1"/>
                </a:solidFill>
                <a:latin typeface="Calibri"/>
                <a:ea typeface="Calibri"/>
                <a:cs typeface="Calibri"/>
                <a:sym typeface="Calibri"/>
              </a:rPr>
              <a:t>Media Outreach:</a:t>
            </a:r>
            <a:endParaRPr b="1" sz="1600">
              <a:solidFill>
                <a:schemeClr val="dk1"/>
              </a:solidFill>
              <a:latin typeface="Calibri"/>
              <a:ea typeface="Calibri"/>
              <a:cs typeface="Calibri"/>
              <a:sym typeface="Calibri"/>
            </a:endParaRPr>
          </a:p>
          <a:p>
            <a:pPr algn="l" indent="-327025" lvl="0" marL="914400" rtl="0">
              <a:lnSpc>
                <a:spcPct val="100000"/>
              </a:lnSpc>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Contact media outlets [local TV, radio stations, print publications and online portals]</a:t>
            </a:r>
            <a:endParaRPr sz="1550">
              <a:solidFill>
                <a:schemeClr val="dk1"/>
              </a:solidFill>
              <a:latin typeface="Calibri"/>
              <a:ea typeface="Calibri"/>
              <a:cs typeface="Calibri"/>
              <a:sym typeface="Calibri"/>
            </a:endParaRPr>
          </a:p>
          <a:p>
            <a:pPr algn="l" indent="-327025" lvl="0" marL="914400" rtl="0">
              <a:lnSpc>
                <a:spcPct val="100000"/>
              </a:lnSpc>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Send Press Releases [pre and post your event] along with a couple of photographs. Templates are available. </a:t>
            </a:r>
            <a:endParaRPr sz="1550">
              <a:solidFill>
                <a:schemeClr val="dk1"/>
              </a:solidFill>
              <a:latin typeface="Calibri"/>
              <a:ea typeface="Calibri"/>
              <a:cs typeface="Calibri"/>
              <a:sym typeface="Calibri"/>
            </a:endParaRPr>
          </a:p>
          <a:p>
            <a:pPr algn="l" indent="-327025" lvl="0" marL="914400" rtl="0">
              <a:lnSpc>
                <a:spcPct val="100000"/>
              </a:lnSpc>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Give interviews to media outlets to promote events because Community programs want to cover local volunteering stories </a:t>
            </a:r>
            <a:endParaRPr sz="1550">
              <a:solidFill>
                <a:schemeClr val="dk1"/>
              </a:solidFill>
              <a:latin typeface="Calibri"/>
              <a:ea typeface="Calibri"/>
              <a:cs typeface="Calibri"/>
              <a:sym typeface="Calibri"/>
            </a:endParaRPr>
          </a:p>
          <a:p>
            <a:pPr algn="l" indent="0" lvl="0" marL="0" rtl="0">
              <a:lnSpc>
                <a:spcPct val="100000"/>
              </a:lnSpc>
              <a:spcBef>
                <a:spcPts val="0"/>
              </a:spcBef>
              <a:spcAft>
                <a:spcPts val="0"/>
              </a:spcAft>
              <a:buNone/>
            </a:pPr>
            <a:r>
              <a:t/>
            </a:r>
            <a:endParaRPr sz="1450">
              <a:solidFill>
                <a:schemeClr val="dk1"/>
              </a:solidFill>
              <a:latin typeface="Calibri"/>
              <a:ea typeface="Calibri"/>
              <a:cs typeface="Calibri"/>
              <a:sym typeface="Calibri"/>
            </a:endParaRPr>
          </a:p>
          <a:p>
            <a:pPr algn="l" indent="-330200" lvl="0" marL="457200" rtl="0">
              <a:lnSpc>
                <a:spcPct val="100000"/>
              </a:lnSpc>
              <a:spcBef>
                <a:spcPts val="0"/>
              </a:spcBef>
              <a:spcAft>
                <a:spcPts val="0"/>
              </a:spcAft>
              <a:buClr>
                <a:srgbClr val="FFD806"/>
              </a:buClr>
              <a:buSzPts val="1600"/>
              <a:buFont typeface="Calibri"/>
              <a:buChar char="★"/>
            </a:pPr>
            <a:r>
              <a:rPr b="1" lang="en" sz="1600">
                <a:solidFill>
                  <a:schemeClr val="dk1"/>
                </a:solidFill>
                <a:latin typeface="Calibri"/>
                <a:ea typeface="Calibri"/>
                <a:cs typeface="Calibri"/>
                <a:sym typeface="Calibri"/>
              </a:rPr>
              <a:t>Local Business Outreach:</a:t>
            </a:r>
            <a:endParaRPr b="1" sz="1600">
              <a:solidFill>
                <a:schemeClr val="dk1"/>
              </a:solidFill>
              <a:latin typeface="Calibri"/>
              <a:ea typeface="Calibri"/>
              <a:cs typeface="Calibri"/>
              <a:sym typeface="Calibri"/>
            </a:endParaRPr>
          </a:p>
          <a:p>
            <a:pPr algn="l" indent="-327025" lvl="0" marL="914400" rtl="0">
              <a:lnSpc>
                <a:spcPct val="100000"/>
              </a:lnSpc>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Contact local small businesses, grocery stores, restaurants etc. for small donations and event sponsorships</a:t>
            </a:r>
            <a:endParaRPr sz="1550">
              <a:solidFill>
                <a:schemeClr val="dk1"/>
              </a:solidFill>
              <a:latin typeface="Calibri"/>
              <a:ea typeface="Calibri"/>
              <a:cs typeface="Calibri"/>
              <a:sym typeface="Calibri"/>
            </a:endParaRPr>
          </a:p>
          <a:p>
            <a:pPr algn="l" indent="0" lvl="0" marL="0" rtl="0">
              <a:lnSpc>
                <a:spcPct val="100000"/>
              </a:lnSpc>
              <a:spcBef>
                <a:spcPts val="0"/>
              </a:spcBef>
              <a:spcAft>
                <a:spcPts val="0"/>
              </a:spcAft>
              <a:buNone/>
            </a:pPr>
            <a:r>
              <a:t/>
            </a:r>
            <a:endParaRPr sz="1550">
              <a:solidFill>
                <a:schemeClr val="dk1"/>
              </a:solidFill>
              <a:latin typeface="Calibri"/>
              <a:ea typeface="Calibri"/>
              <a:cs typeface="Calibri"/>
              <a:sym typeface="Calibri"/>
            </a:endParaRPr>
          </a:p>
          <a:p>
            <a:pPr algn="l" indent="-330200" lvl="0" marL="457200" rtl="0">
              <a:spcBef>
                <a:spcPts val="0"/>
              </a:spcBef>
              <a:spcAft>
                <a:spcPts val="0"/>
              </a:spcAft>
              <a:buClr>
                <a:srgbClr val="FFD806"/>
              </a:buClr>
              <a:buSzPts val="1600"/>
              <a:buFont typeface="Calibri"/>
              <a:buChar char="★"/>
            </a:pPr>
            <a:r>
              <a:rPr b="1" lang="en" sz="1600">
                <a:solidFill>
                  <a:schemeClr val="dk1"/>
                </a:solidFill>
                <a:latin typeface="Calibri"/>
                <a:ea typeface="Calibri"/>
                <a:cs typeface="Calibri"/>
                <a:sym typeface="Calibri"/>
              </a:rPr>
              <a:t>Student Outreach:</a:t>
            </a:r>
            <a:endParaRPr b="1" sz="1600">
              <a:solidFill>
                <a:schemeClr val="dk1"/>
              </a:solidFill>
              <a:latin typeface="Calibri"/>
              <a:ea typeface="Calibri"/>
              <a:cs typeface="Calibri"/>
              <a:sym typeface="Calibri"/>
            </a:endParaRPr>
          </a:p>
          <a:p>
            <a:pPr algn="l" indent="-327025" lvl="0" marL="914400" rtl="0">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Contact universities or colleges in/around your area</a:t>
            </a:r>
            <a:endParaRPr sz="1550">
              <a:solidFill>
                <a:schemeClr val="dk1"/>
              </a:solidFill>
              <a:latin typeface="Calibri"/>
              <a:ea typeface="Calibri"/>
              <a:cs typeface="Calibri"/>
              <a:sym typeface="Calibri"/>
            </a:endParaRPr>
          </a:p>
          <a:p>
            <a:pPr algn="l" indent="0" lvl="0" marL="0" rtl="0">
              <a:spcBef>
                <a:spcPts val="0"/>
              </a:spcBef>
              <a:spcAft>
                <a:spcPts val="0"/>
              </a:spcAft>
              <a:buNone/>
            </a:pPr>
            <a:r>
              <a:t/>
            </a:r>
            <a:endParaRPr sz="1550">
              <a:solidFill>
                <a:schemeClr val="dk1"/>
              </a:solidFill>
              <a:latin typeface="Calibri"/>
              <a:ea typeface="Calibri"/>
              <a:cs typeface="Calibri"/>
              <a:sym typeface="Calibri"/>
            </a:endParaRPr>
          </a:p>
          <a:p>
            <a:pPr algn="l" indent="0" lvl="0" marL="0" rtl="0">
              <a:spcBef>
                <a:spcPts val="0"/>
              </a:spcBef>
              <a:spcAft>
                <a:spcPts val="0"/>
              </a:spcAft>
              <a:buNone/>
            </a:pPr>
            <a:r>
              <a:t/>
            </a:r>
            <a:endParaRPr sz="1450">
              <a:solidFill>
                <a:schemeClr val="dk1"/>
              </a:solidFill>
              <a:latin typeface="Calibri"/>
              <a:ea typeface="Calibri"/>
              <a:cs typeface="Calibri"/>
              <a:sym typeface="Calibri"/>
            </a:endParaRPr>
          </a:p>
        </p:txBody>
      </p:sp>
      <p:pic>
        <p:nvPicPr>
          <p:cNvPr id="136" name="Google Shape;136;p22" title="CW0A9367.png"/>
          <p:cNvPicPr preferRelativeResize="0"/>
          <p:nvPr/>
        </p:nvPicPr>
        <p:blipFill rotWithShape="1">
          <a:blip r:embed="rId5">
            <a:alphaModFix/>
          </a:blip>
          <a:srcRect r="52"/>
          <a:stretch/>
        </p:blipFill>
        <p:spPr>
          <a:xfrm>
            <a:off x="6195300" y="1196900"/>
            <a:ext cx="2948699" cy="3946598"/>
          </a:xfrm>
          <a:prstGeom prst="rect">
            <a:avLst/>
          </a:prstGeom>
          <a:noFill/>
          <a:ln>
            <a:noFill/>
          </a:ln>
        </p:spPr>
      </p:pic>
    </p:spTree>
  </p:cSld>
  <p:clrMapOvr>
    <a:masterClrMapping/>
  </p:clrMapOvr>
</p:sld>
</file>

<file path=ppt/slides/slide11.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23"/>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142" name="Google Shape;142;p23" title="boy doodle.png"/>
          <p:cNvPicPr preferRelativeResize="0"/>
          <p:nvPr/>
        </p:nvPicPr>
        <p:blipFill>
          <a:blip r:embed="rId4">
            <a:alphaModFix/>
          </a:blip>
          <a:stretch>
            <a:fillRect/>
          </a:stretch>
        </p:blipFill>
        <p:spPr>
          <a:xfrm>
            <a:off x="-32657" y="-48986"/>
            <a:ext cx="8327573" cy="4684276"/>
          </a:xfrm>
          <a:prstGeom prst="rect">
            <a:avLst/>
          </a:prstGeom>
          <a:noFill/>
          <a:ln>
            <a:noFill/>
          </a:ln>
        </p:spPr>
      </p:pic>
      <p:sp>
        <p:nvSpPr>
          <p:cNvPr id="143" name="Google Shape;143;p23"/>
          <p:cNvSpPr txBox="1"/>
          <p:nvPr/>
        </p:nvSpPr>
        <p:spPr>
          <a:xfrm>
            <a:off x="1306286" y="293925"/>
            <a:ext cx="7445700" cy="685800"/>
          </a:xfrm>
          <a:prstGeom prst="rect">
            <a:avLst/>
          </a:prstGeom>
          <a:noFill/>
          <a:ln>
            <a:noFill/>
          </a:ln>
        </p:spPr>
        <p:txBody>
          <a:bodyPr anchor="ctr" anchorCtr="0" bIns="45700" lIns="91425" rIns="91425" spcFirstLastPara="1" tIns="45700" wrap="square">
            <a:noAutofit/>
          </a:bodyPr>
          <a:lstStyle/>
          <a:p>
            <a:pPr algn="l" indent="0" lvl="0" marL="0" rtl="0">
              <a:spcBef>
                <a:spcPts val="0"/>
              </a:spcBef>
              <a:spcAft>
                <a:spcPts val="0"/>
              </a:spcAft>
              <a:buClr>
                <a:schemeClr val="dk1"/>
              </a:buClr>
              <a:buSzPts val="1100"/>
              <a:buFont typeface="Arial"/>
              <a:buNone/>
            </a:pPr>
            <a:r>
              <a:rPr b="1" lang="en" sz="2000">
                <a:latin typeface="Roboto Serif"/>
                <a:ea typeface="Roboto Serif"/>
                <a:cs typeface="Roboto Serif"/>
                <a:sym typeface="Roboto Serif"/>
              </a:rPr>
              <a:t>Shaping Your AC: Event Promotions &amp; Outreach</a:t>
            </a:r>
            <a:endParaRPr b="1" sz="2000">
              <a:latin typeface="Roboto Serif"/>
              <a:ea typeface="Roboto Serif"/>
              <a:cs typeface="Roboto Serif"/>
              <a:sym typeface="Roboto Serif"/>
            </a:endParaRPr>
          </a:p>
        </p:txBody>
      </p:sp>
      <p:sp>
        <p:nvSpPr>
          <p:cNvPr id="144" name="Google Shape;144;p23"/>
          <p:cNvSpPr txBox="1"/>
          <p:nvPr/>
        </p:nvSpPr>
        <p:spPr>
          <a:xfrm>
            <a:off x="195925" y="1115861"/>
            <a:ext cx="6482400" cy="4229100"/>
          </a:xfrm>
          <a:prstGeom prst="rect">
            <a:avLst/>
          </a:prstGeom>
          <a:noFill/>
          <a:ln>
            <a:noFill/>
          </a:ln>
        </p:spPr>
        <p:txBody>
          <a:bodyPr anchor="t" anchorCtr="0" bIns="91425" lIns="91425" rIns="91425" spcFirstLastPara="1" tIns="91425" wrap="square">
            <a:noAutofit/>
          </a:bodyPr>
          <a:lstStyle/>
          <a:p>
            <a:pPr algn="l" indent="0" lvl="0" marL="914400" rtl="0">
              <a:lnSpc>
                <a:spcPct val="50000"/>
              </a:lnSpc>
              <a:spcBef>
                <a:spcPts val="0"/>
              </a:spcBef>
              <a:spcAft>
                <a:spcPts val="0"/>
              </a:spcAft>
              <a:buNone/>
            </a:pPr>
            <a:r>
              <a:t/>
            </a:r>
            <a:endParaRPr sz="1450">
              <a:solidFill>
                <a:schemeClr val="dk1"/>
              </a:solidFill>
              <a:latin typeface="Calibri"/>
              <a:ea typeface="Calibri"/>
              <a:cs typeface="Calibri"/>
              <a:sym typeface="Calibri"/>
            </a:endParaRPr>
          </a:p>
          <a:p>
            <a:pPr algn="l" indent="-327025" lvl="0" marL="914400" rtl="0">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Involve high school students in your events, especially CRY Walk. </a:t>
            </a:r>
            <a:endParaRPr sz="1550">
              <a:solidFill>
                <a:schemeClr val="dk1"/>
              </a:solidFill>
              <a:latin typeface="Calibri"/>
              <a:ea typeface="Calibri"/>
              <a:cs typeface="Calibri"/>
              <a:sym typeface="Calibri"/>
            </a:endParaRPr>
          </a:p>
          <a:p>
            <a:pPr algn="l" indent="-327025" lvl="0" marL="914400" rtl="0">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[Appreciation Certificates and Volunteer Hour certificates are available for students]</a:t>
            </a:r>
            <a:endParaRPr sz="1550">
              <a:solidFill>
                <a:schemeClr val="dk1"/>
              </a:solidFill>
              <a:latin typeface="Calibri"/>
              <a:ea typeface="Calibri"/>
              <a:cs typeface="Calibri"/>
              <a:sym typeface="Calibri"/>
            </a:endParaRPr>
          </a:p>
          <a:p>
            <a:pPr algn="l" indent="0" lvl="0" marL="914400" rtl="0">
              <a:spcBef>
                <a:spcPts val="0"/>
              </a:spcBef>
              <a:spcAft>
                <a:spcPts val="0"/>
              </a:spcAft>
              <a:buNone/>
            </a:pPr>
            <a:r>
              <a:t/>
            </a:r>
            <a:endParaRPr sz="1550">
              <a:solidFill>
                <a:schemeClr val="dk1"/>
              </a:solidFill>
              <a:latin typeface="Calibri"/>
              <a:ea typeface="Calibri"/>
              <a:cs typeface="Calibri"/>
              <a:sym typeface="Calibri"/>
            </a:endParaRPr>
          </a:p>
          <a:p>
            <a:pPr algn="l" indent="0" lvl="0" marL="914400" rtl="0">
              <a:lnSpc>
                <a:spcPct val="50000"/>
              </a:lnSpc>
              <a:spcBef>
                <a:spcPts val="0"/>
              </a:spcBef>
              <a:spcAft>
                <a:spcPts val="0"/>
              </a:spcAft>
              <a:buNone/>
            </a:pPr>
            <a:r>
              <a:t/>
            </a:r>
            <a:endParaRPr sz="1450">
              <a:solidFill>
                <a:schemeClr val="dk1"/>
              </a:solidFill>
              <a:latin typeface="Calibri"/>
              <a:ea typeface="Calibri"/>
              <a:cs typeface="Calibri"/>
              <a:sym typeface="Calibri"/>
            </a:endParaRPr>
          </a:p>
          <a:p>
            <a:pPr algn="l" indent="-330200" lvl="0" marL="457200" rtl="0">
              <a:spcBef>
                <a:spcPts val="0"/>
              </a:spcBef>
              <a:spcAft>
                <a:spcPts val="0"/>
              </a:spcAft>
              <a:buClr>
                <a:srgbClr val="FFD806"/>
              </a:buClr>
              <a:buSzPts val="1600"/>
              <a:buFont typeface="Calibri"/>
              <a:buChar char="★"/>
            </a:pPr>
            <a:r>
              <a:rPr b="1" lang="en" sz="1600">
                <a:solidFill>
                  <a:schemeClr val="dk1"/>
                </a:solidFill>
                <a:latin typeface="Calibri"/>
                <a:ea typeface="Calibri"/>
                <a:cs typeface="Calibri"/>
                <a:sym typeface="Calibri"/>
              </a:rPr>
              <a:t>Corporate Outreach:</a:t>
            </a:r>
            <a:endParaRPr b="1" sz="1600">
              <a:solidFill>
                <a:schemeClr val="dk1"/>
              </a:solidFill>
              <a:latin typeface="Calibri"/>
              <a:ea typeface="Calibri"/>
              <a:cs typeface="Calibri"/>
              <a:sym typeface="Calibri"/>
            </a:endParaRPr>
          </a:p>
          <a:p>
            <a:pPr algn="l" indent="-327025" lvl="0" marL="914400" rtl="0">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Pursue event sponsorship possibilities through core volunteers. Event sponsorship proposal templates are available</a:t>
            </a:r>
            <a:endParaRPr sz="1550">
              <a:solidFill>
                <a:schemeClr val="dk1"/>
              </a:solidFill>
              <a:latin typeface="Calibri"/>
              <a:ea typeface="Calibri"/>
              <a:cs typeface="Calibri"/>
              <a:sym typeface="Calibri"/>
            </a:endParaRPr>
          </a:p>
          <a:p>
            <a:pPr algn="l" indent="-327025" lvl="0" marL="914400" rtl="0">
              <a:spcBef>
                <a:spcPts val="0"/>
              </a:spcBef>
              <a:spcAft>
                <a:spcPts val="0"/>
              </a:spcAft>
              <a:buClr>
                <a:srgbClr val="1CB6B7"/>
              </a:buClr>
              <a:buSzPts val="1550"/>
              <a:buFont typeface="Calibri"/>
              <a:buChar char="●"/>
            </a:pPr>
            <a:r>
              <a:rPr lang="en" sz="1550">
                <a:solidFill>
                  <a:schemeClr val="dk1"/>
                </a:solidFill>
                <a:latin typeface="Calibri"/>
                <a:ea typeface="Calibri"/>
                <a:cs typeface="Calibri"/>
                <a:sym typeface="Calibri"/>
              </a:rPr>
              <a:t>Ask for “Corporate Matching” for event donations.</a:t>
            </a:r>
            <a:endParaRPr sz="1550">
              <a:solidFill>
                <a:schemeClr val="dk1"/>
              </a:solidFill>
              <a:latin typeface="Calibri"/>
              <a:ea typeface="Calibri"/>
              <a:cs typeface="Calibri"/>
              <a:sym typeface="Calibri"/>
            </a:endParaRPr>
          </a:p>
        </p:txBody>
      </p:sp>
      <p:pic>
        <p:nvPicPr>
          <p:cNvPr id="145" name="Google Shape;145;p23" title="CW0A9598.png"/>
          <p:cNvPicPr preferRelativeResize="0"/>
          <p:nvPr/>
        </p:nvPicPr>
        <p:blipFill rotWithShape="1">
          <a:blip r:embed="rId5">
            <a:alphaModFix/>
          </a:blip>
          <a:srcRect b="43"/>
          <a:stretch/>
        </p:blipFill>
        <p:spPr>
          <a:xfrm>
            <a:off x="6140375" y="805618"/>
            <a:ext cx="3428150" cy="4305224"/>
          </a:xfrm>
          <a:prstGeom prst="rect">
            <a:avLst/>
          </a:prstGeom>
          <a:noFill/>
          <a:ln>
            <a:noFill/>
          </a:ln>
        </p:spPr>
      </p:pic>
    </p:spTree>
  </p:cSld>
  <p:clrMapOvr>
    <a:masterClrMapping/>
  </p:clrMapOvr>
</p:sld>
</file>

<file path=ppt/slides/slide1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4"/>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151" name="Google Shape;151;p24" title="boy doodle.png"/>
          <p:cNvPicPr preferRelativeResize="0"/>
          <p:nvPr/>
        </p:nvPicPr>
        <p:blipFill>
          <a:blip r:embed="rId4">
            <a:alphaModFix/>
          </a:blip>
          <a:stretch>
            <a:fillRect/>
          </a:stretch>
        </p:blipFill>
        <p:spPr>
          <a:xfrm>
            <a:off x="-32657" y="-48986"/>
            <a:ext cx="8327573" cy="4684276"/>
          </a:xfrm>
          <a:prstGeom prst="rect">
            <a:avLst/>
          </a:prstGeom>
          <a:noFill/>
          <a:ln>
            <a:noFill/>
          </a:ln>
        </p:spPr>
      </p:pic>
      <p:sp>
        <p:nvSpPr>
          <p:cNvPr id="152" name="Google Shape;152;p24"/>
          <p:cNvSpPr txBox="1"/>
          <p:nvPr/>
        </p:nvSpPr>
        <p:spPr>
          <a:xfrm>
            <a:off x="1371600" y="326582"/>
            <a:ext cx="7381500" cy="685800"/>
          </a:xfrm>
          <a:prstGeom prst="rect">
            <a:avLst/>
          </a:prstGeom>
          <a:noFill/>
          <a:ln>
            <a:noFill/>
          </a:ln>
        </p:spPr>
        <p:txBody>
          <a:bodyPr anchor="ctr" anchorCtr="0" bIns="45700" lIns="91425" rIns="91425" spcFirstLastPara="1" tIns="45700" wrap="square">
            <a:noAutofit/>
          </a:bodyPr>
          <a:lstStyle/>
          <a:p>
            <a:pPr algn="l" indent="0" lvl="0" marL="0" rtl="0">
              <a:spcBef>
                <a:spcPts val="0"/>
              </a:spcBef>
              <a:spcAft>
                <a:spcPts val="0"/>
              </a:spcAft>
              <a:buClr>
                <a:schemeClr val="dk1"/>
              </a:buClr>
              <a:buSzPts val="1100"/>
              <a:buFont typeface="Arial"/>
              <a:buNone/>
            </a:pPr>
            <a:r>
              <a:rPr b="1" lang="en" sz="2000">
                <a:latin typeface="Roboto Serif"/>
                <a:ea typeface="Roboto Serif"/>
                <a:cs typeface="Roboto Serif"/>
                <a:sym typeface="Roboto Serif"/>
              </a:rPr>
              <a:t>Building A Robust New AC - Summary</a:t>
            </a:r>
            <a:endParaRPr b="1" sz="2000">
              <a:latin typeface="Roboto Serif"/>
              <a:ea typeface="Roboto Serif"/>
              <a:cs typeface="Roboto Serif"/>
              <a:sym typeface="Roboto Serif"/>
            </a:endParaRPr>
          </a:p>
        </p:txBody>
      </p:sp>
      <p:sp>
        <p:nvSpPr>
          <p:cNvPr id="153" name="Google Shape;153;p24"/>
          <p:cNvSpPr txBox="1"/>
          <p:nvPr/>
        </p:nvSpPr>
        <p:spPr>
          <a:xfrm>
            <a:off x="261264" y="1197432"/>
            <a:ext cx="7037700" cy="3559500"/>
          </a:xfrm>
          <a:prstGeom prst="rect">
            <a:avLst/>
          </a:prstGeom>
          <a:noFill/>
          <a:ln>
            <a:noFill/>
          </a:ln>
        </p:spPr>
        <p:txBody>
          <a:bodyPr anchor="t" anchorCtr="0" bIns="91425" lIns="91425" rIns="91425" spcFirstLastPara="1" tIns="91425" wrap="square">
            <a:noAutofit/>
          </a:bodyPr>
          <a:lstStyle/>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Organize meetings to plan and execute events with Core Volunteer Group</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Organize 2 to 4 events a year to keep volunteers engaged</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Allocate event responsibilities to keep volunteers engaged</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Best motivation is to recognize/appreciate volunteer efforts</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Organize annual in-person gatherings to promote social bonding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Share Project videos and impact stories with your volunteers</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Stay connected with the Volunteer Manager for max support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Stay connected with the Volunteer Leaders WhatsApp group, Facebook, Instagram and LinkedIn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Contact the CRY Accountants to settle your AC accounts within 3                      weeks of completing your event!</a:t>
            </a:r>
            <a:endParaRPr sz="1600">
              <a:solidFill>
                <a:schemeClr val="dk1"/>
              </a:solidFill>
              <a:latin typeface="Calibri"/>
              <a:ea typeface="Calibri"/>
              <a:cs typeface="Calibri"/>
              <a:sym typeface="Calibri"/>
            </a:endParaRPr>
          </a:p>
        </p:txBody>
      </p:sp>
      <p:pic>
        <p:nvPicPr>
          <p:cNvPr id="154" name="Google Shape;154;p24" title="CW0A9663.png"/>
          <p:cNvPicPr preferRelativeResize="0"/>
          <p:nvPr/>
        </p:nvPicPr>
        <p:blipFill rotWithShape="1">
          <a:blip r:embed="rId5">
            <a:alphaModFix/>
          </a:blip>
          <a:srcRect r="46"/>
          <a:stretch/>
        </p:blipFill>
        <p:spPr>
          <a:xfrm>
            <a:off x="6098318" y="1142939"/>
            <a:ext cx="3013026" cy="3962399"/>
          </a:xfrm>
          <a:prstGeom prst="rect">
            <a:avLst/>
          </a:prstGeom>
          <a:noFill/>
          <a:ln>
            <a:noFill/>
          </a:ln>
        </p:spPr>
      </p:pic>
    </p:spTree>
  </p:cSld>
  <p:clrMapOvr>
    <a:masterClrMapping/>
  </p:clrMapOvr>
</p:sld>
</file>

<file path=ppt/slides/slide1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5"/>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160" name="Google Shape;160;p25" title="girl doodle.png"/>
          <p:cNvPicPr preferRelativeResize="0"/>
          <p:nvPr/>
        </p:nvPicPr>
        <p:blipFill>
          <a:blip r:embed="rId4">
            <a:alphaModFix/>
          </a:blip>
          <a:stretch>
            <a:fillRect/>
          </a:stretch>
        </p:blipFill>
        <p:spPr>
          <a:xfrm>
            <a:off x="-16329" y="-60225"/>
            <a:ext cx="8441851" cy="4748549"/>
          </a:xfrm>
          <a:prstGeom prst="rect">
            <a:avLst/>
          </a:prstGeom>
          <a:noFill/>
          <a:ln>
            <a:noFill/>
          </a:ln>
        </p:spPr>
      </p:pic>
      <p:sp>
        <p:nvSpPr>
          <p:cNvPr id="161" name="Google Shape;161;p25"/>
          <p:cNvSpPr txBox="1"/>
          <p:nvPr/>
        </p:nvSpPr>
        <p:spPr>
          <a:xfrm>
            <a:off x="1355271" y="310254"/>
            <a:ext cx="7445700" cy="685800"/>
          </a:xfrm>
          <a:prstGeom prst="rect">
            <a:avLst/>
          </a:prstGeom>
          <a:noFill/>
          <a:ln>
            <a:noFill/>
          </a:ln>
        </p:spPr>
        <p:txBody>
          <a:bodyPr anchor="ctr" anchorCtr="0" bIns="45700" lIns="91425" rIns="91425" spcFirstLastPara="1" tIns="45700" wrap="square">
            <a:noAutofit/>
          </a:bodyPr>
          <a:lstStyle/>
          <a:p>
            <a:pPr algn="l" indent="0" lvl="0" marL="0" rtl="0">
              <a:spcBef>
                <a:spcPts val="0"/>
              </a:spcBef>
              <a:spcAft>
                <a:spcPts val="0"/>
              </a:spcAft>
              <a:buClr>
                <a:schemeClr val="dk1"/>
              </a:buClr>
              <a:buSzPts val="1100"/>
              <a:buFont typeface="Arial"/>
              <a:buNone/>
            </a:pPr>
            <a:r>
              <a:rPr b="1" lang="en" sz="2000">
                <a:latin typeface="Roboto Serif"/>
                <a:ea typeface="Roboto Serif"/>
                <a:cs typeface="Roboto Serif"/>
                <a:sym typeface="Roboto Serif"/>
              </a:rPr>
              <a:t>Resources for AC Leaders</a:t>
            </a:r>
            <a:endParaRPr b="1" sz="2000">
              <a:latin typeface="Roboto Serif"/>
              <a:ea typeface="Roboto Serif"/>
              <a:cs typeface="Roboto Serif"/>
              <a:sym typeface="Roboto Serif"/>
            </a:endParaRPr>
          </a:p>
        </p:txBody>
      </p:sp>
      <p:sp>
        <p:nvSpPr>
          <p:cNvPr id="162" name="Google Shape;162;p25"/>
          <p:cNvSpPr txBox="1"/>
          <p:nvPr/>
        </p:nvSpPr>
        <p:spPr>
          <a:xfrm>
            <a:off x="351011" y="1185125"/>
            <a:ext cx="6621300" cy="3739200"/>
          </a:xfrm>
          <a:prstGeom prst="rect">
            <a:avLst/>
          </a:prstGeom>
          <a:noFill/>
          <a:ln>
            <a:noFill/>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b="1" lang="en" sz="1600">
                <a:solidFill>
                  <a:schemeClr val="dk1"/>
                </a:solidFill>
                <a:latin typeface="Calibri"/>
                <a:ea typeface="Calibri"/>
                <a:cs typeface="Calibri"/>
                <a:sym typeface="Calibri"/>
              </a:rPr>
              <a:t>CRY America Website and Social Media Handles:</a:t>
            </a:r>
            <a:endParaRPr b="1" sz="1600">
              <a:solidFill>
                <a:schemeClr val="dk1"/>
              </a:solidFill>
              <a:latin typeface="Calibri"/>
              <a:ea typeface="Calibri"/>
              <a:cs typeface="Calibri"/>
              <a:sym typeface="Calibri"/>
            </a:endParaRPr>
          </a:p>
          <a:p>
            <a:pPr algn="l" indent="0" lvl="0" marL="0" rtl="0">
              <a:lnSpc>
                <a:spcPct val="80000"/>
              </a:lnSpc>
              <a:spcBef>
                <a:spcPts val="0"/>
              </a:spcBef>
              <a:spcAft>
                <a:spcPts val="0"/>
              </a:spcAft>
              <a:buNone/>
            </a:pPr>
            <a:r>
              <a:t/>
            </a:r>
            <a:endParaRPr b="1"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Instagram: </a:t>
            </a:r>
            <a:r>
              <a:rPr lang="en" sz="1600" u="sng">
                <a:solidFill>
                  <a:schemeClr val="hlink"/>
                </a:solidFill>
                <a:latin typeface="Calibri"/>
                <a:ea typeface="Calibri"/>
                <a:cs typeface="Calibri"/>
                <a:sym typeface="Calibri"/>
                <a:hlinkClick r:id="rId5"/>
              </a:rPr>
              <a:t>https://www.instagram.com/cry.america/</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LinkedIn: </a:t>
            </a:r>
            <a:r>
              <a:rPr lang="en" sz="1600" u="sng">
                <a:solidFill>
                  <a:schemeClr val="hlink"/>
                </a:solidFill>
                <a:latin typeface="Calibri"/>
                <a:ea typeface="Calibri"/>
                <a:cs typeface="Calibri"/>
                <a:sym typeface="Calibri"/>
                <a:hlinkClick r:id="rId6"/>
              </a:rPr>
              <a:t>https://www.linkedin.com/company/cry-america-inc/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YouTube: </a:t>
            </a:r>
            <a:r>
              <a:rPr lang="en" sz="1600" u="sng">
                <a:solidFill>
                  <a:schemeClr val="hlink"/>
                </a:solidFill>
                <a:latin typeface="Calibri"/>
                <a:ea typeface="Calibri"/>
                <a:cs typeface="Calibri"/>
                <a:sym typeface="Calibri"/>
                <a:hlinkClick r:id="rId7"/>
              </a:rPr>
              <a:t>https://www.youtube.com/@cryamerica2004/featured</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CRY America Website: </a:t>
            </a:r>
            <a:r>
              <a:rPr lang="en" sz="1600" u="sng">
                <a:solidFill>
                  <a:schemeClr val="hlink"/>
                </a:solidFill>
                <a:latin typeface="Calibri"/>
                <a:ea typeface="Calibri"/>
                <a:cs typeface="Calibri"/>
                <a:sym typeface="Calibri"/>
                <a:hlinkClick r:id="rId8"/>
              </a:rPr>
              <a:t>https://www.cryamerica.org/</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Action Center Events Website: </a:t>
            </a:r>
            <a:r>
              <a:rPr lang="en" sz="1600" u="sng">
                <a:solidFill>
                  <a:schemeClr val="hlink"/>
                </a:solidFill>
                <a:latin typeface="Calibri"/>
                <a:ea typeface="Calibri"/>
                <a:cs typeface="Calibri"/>
                <a:sym typeface="Calibri"/>
                <a:hlinkClick r:id="rId9"/>
              </a:rPr>
              <a:t>https://events.cryamerica.org/</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Videos and Presentations for AC’s: </a:t>
            </a:r>
            <a:r>
              <a:rPr lang="en" sz="1600" u="sng">
                <a:solidFill>
                  <a:schemeClr val="hlink"/>
                </a:solidFill>
                <a:latin typeface="Calibri"/>
                <a:ea typeface="Calibri"/>
                <a:cs typeface="Calibri"/>
                <a:sym typeface="Calibri"/>
                <a:hlinkClick r:id="rId10"/>
              </a:rPr>
              <a:t>https://events.cryamerica.org/document-library/ </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Event Guideline Docs for AC’s: </a:t>
            </a:r>
            <a:r>
              <a:rPr lang="en" sz="1600" u="sng">
                <a:solidFill>
                  <a:schemeClr val="hlink"/>
                </a:solidFill>
                <a:latin typeface="Calibri"/>
                <a:ea typeface="Calibri"/>
                <a:cs typeface="Calibri"/>
                <a:sym typeface="Calibri"/>
                <a:hlinkClick r:id="rId11"/>
              </a:rPr>
              <a:t>https://events.cryamerica.org/document-library/</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Volunteer Leaders WhatsApp: contact Volunteer Manager</a:t>
            </a:r>
            <a:endParaRPr sz="1600">
              <a:solidFill>
                <a:schemeClr val="dk1"/>
              </a:solidFill>
              <a:latin typeface="Calibri"/>
              <a:ea typeface="Calibri"/>
              <a:cs typeface="Calibri"/>
              <a:sym typeface="Calibri"/>
            </a:endParaRPr>
          </a:p>
          <a:p>
            <a:pPr algn="l" indent="0" lvl="0" marL="0" rtl="0">
              <a:lnSpc>
                <a:spcPct val="115000"/>
              </a:lnSpc>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algn="l" indent="0" lvl="0" marL="0" rtl="0">
              <a:lnSpc>
                <a:spcPct val="115000"/>
              </a:lnSpc>
              <a:spcBef>
                <a:spcPts val="0"/>
              </a:spcBef>
              <a:spcAft>
                <a:spcPts val="0"/>
              </a:spcAft>
              <a:buNone/>
            </a:pPr>
            <a:r>
              <a:t/>
            </a:r>
            <a:endParaRPr sz="1600">
              <a:solidFill>
                <a:schemeClr val="dk1"/>
              </a:solidFill>
              <a:latin typeface="Calibri"/>
              <a:ea typeface="Calibri"/>
              <a:cs typeface="Calibri"/>
              <a:sym typeface="Calibri"/>
            </a:endParaRPr>
          </a:p>
          <a:p>
            <a:pPr algn="l" indent="0" lvl="0" marL="0" rtl="0">
              <a:spcBef>
                <a:spcPts val="0"/>
              </a:spcBef>
              <a:spcAft>
                <a:spcPts val="0"/>
              </a:spcAft>
              <a:buNone/>
            </a:pPr>
            <a:r>
              <a:t/>
            </a:r>
            <a:endParaRPr sz="1600">
              <a:solidFill>
                <a:schemeClr val="dk1"/>
              </a:solidFill>
              <a:latin typeface="Calibri"/>
              <a:ea typeface="Calibri"/>
              <a:cs typeface="Calibri"/>
              <a:sym typeface="Calibri"/>
            </a:endParaRPr>
          </a:p>
        </p:txBody>
      </p:sp>
      <p:pic>
        <p:nvPicPr>
          <p:cNvPr id="163" name="Google Shape;163;p25" title="2.png"/>
          <p:cNvPicPr preferRelativeResize="0"/>
          <p:nvPr/>
        </p:nvPicPr>
        <p:blipFill rotWithShape="1">
          <a:blip r:embed="rId12">
            <a:alphaModFix/>
          </a:blip>
          <a:srcRect b="42" r="65"/>
          <a:stretch/>
        </p:blipFill>
        <p:spPr>
          <a:xfrm>
            <a:off x="5763986" y="1152468"/>
            <a:ext cx="3347352" cy="3958376"/>
          </a:xfrm>
          <a:prstGeom prst="rect">
            <a:avLst/>
          </a:prstGeom>
          <a:noFill/>
          <a:ln>
            <a:noFill/>
          </a:ln>
        </p:spPr>
      </p:pic>
    </p:spTree>
  </p:cSld>
  <p:clrMapOvr>
    <a:masterClrMapping/>
  </p:clrMapOvr>
</p:sld>
</file>

<file path=ppt/slides/slide1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6"/>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169" name="Google Shape;169;p26" title="girl doodle.png"/>
          <p:cNvPicPr preferRelativeResize="0"/>
          <p:nvPr/>
        </p:nvPicPr>
        <p:blipFill>
          <a:blip r:embed="rId4">
            <a:alphaModFix/>
          </a:blip>
          <a:stretch>
            <a:fillRect/>
          </a:stretch>
        </p:blipFill>
        <p:spPr>
          <a:xfrm>
            <a:off x="-16329" y="-60225"/>
            <a:ext cx="8441851" cy="4748549"/>
          </a:xfrm>
          <a:prstGeom prst="rect">
            <a:avLst/>
          </a:prstGeom>
          <a:noFill/>
          <a:ln>
            <a:noFill/>
          </a:ln>
        </p:spPr>
      </p:pic>
      <p:sp>
        <p:nvSpPr>
          <p:cNvPr id="170" name="Google Shape;170;p26"/>
          <p:cNvSpPr txBox="1"/>
          <p:nvPr/>
        </p:nvSpPr>
        <p:spPr>
          <a:xfrm>
            <a:off x="1371600" y="310254"/>
            <a:ext cx="7381500" cy="685800"/>
          </a:xfrm>
          <a:prstGeom prst="rect">
            <a:avLst/>
          </a:prstGeom>
          <a:noFill/>
          <a:ln>
            <a:noFill/>
          </a:ln>
        </p:spPr>
        <p:txBody>
          <a:bodyPr anchor="ctr" anchorCtr="0" bIns="45700" lIns="91425" rIns="91425" spcFirstLastPara="1" tIns="45700" wrap="square">
            <a:noAutofit/>
          </a:bodyPr>
          <a:lstStyle/>
          <a:p>
            <a:pPr algn="l" indent="0" lvl="0" marL="0" rtl="0">
              <a:spcBef>
                <a:spcPts val="0"/>
              </a:spcBef>
              <a:spcAft>
                <a:spcPts val="0"/>
              </a:spcAft>
              <a:buClr>
                <a:schemeClr val="dk1"/>
              </a:buClr>
              <a:buSzPts val="1100"/>
              <a:buFont typeface="Arial"/>
              <a:buNone/>
            </a:pPr>
            <a:r>
              <a:rPr b="1" lang="en" sz="2000">
                <a:latin typeface="Roboto Serif"/>
                <a:ea typeface="Roboto Serif"/>
                <a:cs typeface="Roboto Serif"/>
                <a:sym typeface="Roboto Serif"/>
              </a:rPr>
              <a:t>Resources for AC Leaders </a:t>
            </a:r>
            <a:endParaRPr b="1" sz="2000">
              <a:latin typeface="Roboto Serif"/>
              <a:ea typeface="Roboto Serif"/>
              <a:cs typeface="Roboto Serif"/>
              <a:sym typeface="Roboto Serif"/>
            </a:endParaRPr>
          </a:p>
        </p:txBody>
      </p:sp>
      <p:sp>
        <p:nvSpPr>
          <p:cNvPr id="171" name="Google Shape;171;p26"/>
          <p:cNvSpPr txBox="1"/>
          <p:nvPr/>
        </p:nvSpPr>
        <p:spPr>
          <a:xfrm>
            <a:off x="486368" y="1164739"/>
            <a:ext cx="6469500" cy="3739200"/>
          </a:xfrm>
          <a:prstGeom prst="rect">
            <a:avLst/>
          </a:prstGeom>
          <a:noFill/>
          <a:ln>
            <a:noFill/>
          </a:ln>
        </p:spPr>
        <p:txBody>
          <a:bodyPr anchor="t" anchorCtr="0" bIns="91425" lIns="91425" rIns="91425" spcFirstLastPara="1" tIns="91425" wrap="square">
            <a:noAutofit/>
          </a:bodyPr>
          <a:lstStyle/>
          <a:p>
            <a:pPr algn="l" indent="0" lvl="0" marL="0" rtl="0">
              <a:lnSpc>
                <a:spcPct val="115000"/>
              </a:lnSpc>
              <a:spcBef>
                <a:spcPts val="0"/>
              </a:spcBef>
              <a:spcAft>
                <a:spcPts val="0"/>
              </a:spcAft>
              <a:buNone/>
            </a:pPr>
            <a:r>
              <a:rPr b="1" lang="en" sz="1600">
                <a:solidFill>
                  <a:schemeClr val="dk1"/>
                </a:solidFill>
                <a:latin typeface="Calibri"/>
                <a:ea typeface="Calibri"/>
                <a:cs typeface="Calibri"/>
                <a:sym typeface="Calibri"/>
              </a:rPr>
              <a:t>Contacts For Action Centers</a:t>
            </a:r>
            <a:r>
              <a:rPr b="1" lang="en" sz="1600">
                <a:solidFill>
                  <a:schemeClr val="dk1"/>
                </a:solidFill>
                <a:latin typeface="Calibri"/>
                <a:ea typeface="Calibri"/>
                <a:cs typeface="Calibri"/>
                <a:sym typeface="Calibri"/>
              </a:rPr>
              <a:t>:</a:t>
            </a:r>
            <a:endParaRPr b="1" sz="1600">
              <a:solidFill>
                <a:schemeClr val="dk1"/>
              </a:solidFill>
              <a:latin typeface="Calibri"/>
              <a:ea typeface="Calibri"/>
              <a:cs typeface="Calibri"/>
              <a:sym typeface="Calibri"/>
            </a:endParaRPr>
          </a:p>
          <a:p>
            <a:pPr algn="l" indent="0" lvl="0" marL="0" rtl="0">
              <a:lnSpc>
                <a:spcPct val="100000"/>
              </a:lnSpc>
              <a:spcBef>
                <a:spcPts val="0"/>
              </a:spcBef>
              <a:spcAft>
                <a:spcPts val="0"/>
              </a:spcAft>
              <a:buNone/>
            </a:pPr>
            <a:r>
              <a:t/>
            </a:r>
            <a:endParaRPr b="1" sz="1600">
              <a:solidFill>
                <a:schemeClr val="dk1"/>
              </a:solidFill>
              <a:latin typeface="Calibri"/>
              <a:ea typeface="Calibri"/>
              <a:cs typeface="Calibri"/>
              <a:sym typeface="Calibri"/>
            </a:endParaRPr>
          </a:p>
          <a:p>
            <a:pPr algn="l" indent="-330200" lvl="0" marL="457200" rtl="0">
              <a:lnSpc>
                <a:spcPct val="100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Renuka Ramachandran - Volunteer Manager: </a:t>
            </a:r>
            <a:r>
              <a:rPr lang="en" sz="1600" u="sng">
                <a:solidFill>
                  <a:schemeClr val="hlink"/>
                </a:solidFill>
                <a:latin typeface="Calibri"/>
                <a:ea typeface="Calibri"/>
                <a:cs typeface="Calibri"/>
                <a:sym typeface="Calibri"/>
                <a:hlinkClick r:id="rId5"/>
              </a:rPr>
              <a:t>renuka.ramachandran@cryamerica.org</a:t>
            </a:r>
            <a:r>
              <a:rPr lang="en" sz="1600">
                <a:solidFill>
                  <a:schemeClr val="dk1"/>
                </a:solidFill>
                <a:latin typeface="Calibri"/>
                <a:ea typeface="Calibri"/>
                <a:cs typeface="Calibri"/>
                <a:sym typeface="Calibri"/>
              </a:rPr>
              <a:t>                                                            (For AC Event support, guidance and materials)</a:t>
            </a:r>
            <a:endParaRPr sz="1600">
              <a:solidFill>
                <a:schemeClr val="dk1"/>
              </a:solidFill>
              <a:latin typeface="Calibri"/>
              <a:ea typeface="Calibri"/>
              <a:cs typeface="Calibri"/>
              <a:sym typeface="Calibri"/>
            </a:endParaRPr>
          </a:p>
          <a:p>
            <a:pPr algn="l" indent="0" lvl="0" marL="457200" rtl="0">
              <a:lnSpc>
                <a:spcPct val="100000"/>
              </a:lnSpc>
              <a:spcBef>
                <a:spcPts val="0"/>
              </a:spcBef>
              <a:spcAft>
                <a:spcPts val="0"/>
              </a:spcAft>
              <a:buNone/>
            </a:pPr>
            <a:r>
              <a:t/>
            </a:r>
            <a:endParaRPr sz="1600">
              <a:solidFill>
                <a:schemeClr val="dk1"/>
              </a:solidFill>
              <a:latin typeface="Calibri"/>
              <a:ea typeface="Calibri"/>
              <a:cs typeface="Calibri"/>
              <a:sym typeface="Calibri"/>
            </a:endParaRPr>
          </a:p>
          <a:p>
            <a:pPr algn="l" indent="-330200" lvl="0" marL="457200" rtl="0">
              <a:lnSpc>
                <a:spcPct val="100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Nidhi Saraogi _ CRY Accountant:</a:t>
            </a:r>
            <a:endParaRPr sz="1600">
              <a:solidFill>
                <a:schemeClr val="dk1"/>
              </a:solidFill>
              <a:latin typeface="Calibri"/>
              <a:ea typeface="Calibri"/>
              <a:cs typeface="Calibri"/>
              <a:sym typeface="Calibri"/>
            </a:endParaRPr>
          </a:p>
          <a:p>
            <a:pPr algn="l" indent="0" lvl="0" marL="457200" rtl="0">
              <a:lnSpc>
                <a:spcPct val="100000"/>
              </a:lnSpc>
              <a:spcBef>
                <a:spcPts val="0"/>
              </a:spcBef>
              <a:spcAft>
                <a:spcPts val="0"/>
              </a:spcAft>
              <a:buNone/>
            </a:pPr>
            <a:r>
              <a:rPr lang="en" sz="1600" u="sng">
                <a:solidFill>
                  <a:schemeClr val="hlink"/>
                </a:solidFill>
                <a:latin typeface="Calibri"/>
                <a:ea typeface="Calibri"/>
                <a:cs typeface="Calibri"/>
                <a:sym typeface="Calibri"/>
                <a:hlinkClick r:id="rId6"/>
              </a:rPr>
              <a:t>nidhi.saraogi@cryamerica.org</a:t>
            </a:r>
            <a:endParaRPr sz="1600">
              <a:solidFill>
                <a:schemeClr val="dk1"/>
              </a:solidFill>
              <a:latin typeface="Calibri"/>
              <a:ea typeface="Calibri"/>
              <a:cs typeface="Calibri"/>
              <a:sym typeface="Calibri"/>
            </a:endParaRPr>
          </a:p>
          <a:p>
            <a:pPr algn="l" indent="0" lvl="0" marL="457200" rtl="0">
              <a:lnSpc>
                <a:spcPct val="100000"/>
              </a:lnSpc>
              <a:spcBef>
                <a:spcPts val="0"/>
              </a:spcBef>
              <a:spcAft>
                <a:spcPts val="0"/>
              </a:spcAft>
              <a:buNone/>
            </a:pPr>
            <a:r>
              <a:rPr lang="en" sz="1600">
                <a:solidFill>
                  <a:schemeClr val="dk1"/>
                </a:solidFill>
                <a:latin typeface="Calibri"/>
                <a:ea typeface="Calibri"/>
                <a:cs typeface="Calibri"/>
                <a:sym typeface="Calibri"/>
              </a:rPr>
              <a:t>(For AC Account submissions as per required formats)</a:t>
            </a:r>
            <a:endParaRPr sz="1600">
              <a:solidFill>
                <a:schemeClr val="dk1"/>
              </a:solidFill>
              <a:latin typeface="Calibri"/>
              <a:ea typeface="Calibri"/>
              <a:cs typeface="Calibri"/>
              <a:sym typeface="Calibri"/>
            </a:endParaRPr>
          </a:p>
          <a:p>
            <a:pPr algn="l" indent="0" lvl="0" marL="457200" rtl="0">
              <a:lnSpc>
                <a:spcPct val="100000"/>
              </a:lnSpc>
              <a:spcBef>
                <a:spcPts val="0"/>
              </a:spcBef>
              <a:spcAft>
                <a:spcPts val="0"/>
              </a:spcAft>
              <a:buNone/>
            </a:pPr>
            <a:r>
              <a:t/>
            </a:r>
            <a:endParaRPr sz="1600">
              <a:solidFill>
                <a:schemeClr val="dk1"/>
              </a:solidFill>
              <a:latin typeface="Calibri"/>
              <a:ea typeface="Calibri"/>
              <a:cs typeface="Calibri"/>
              <a:sym typeface="Calibri"/>
            </a:endParaRPr>
          </a:p>
          <a:p>
            <a:pPr algn="l" indent="-330200" lvl="0" marL="457200" rtl="0">
              <a:lnSpc>
                <a:spcPct val="100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Percy Presswala - Volunteer Rep on CRY America Board:</a:t>
            </a:r>
            <a:endParaRPr sz="1600">
              <a:solidFill>
                <a:schemeClr val="dk1"/>
              </a:solidFill>
              <a:latin typeface="Calibri"/>
              <a:ea typeface="Calibri"/>
              <a:cs typeface="Calibri"/>
              <a:sym typeface="Calibri"/>
            </a:endParaRPr>
          </a:p>
          <a:p>
            <a:pPr algn="l" indent="0" lvl="0" marL="457200" rtl="0">
              <a:lnSpc>
                <a:spcPct val="100000"/>
              </a:lnSpc>
              <a:spcBef>
                <a:spcPts val="0"/>
              </a:spcBef>
              <a:spcAft>
                <a:spcPts val="0"/>
              </a:spcAft>
              <a:buNone/>
            </a:pPr>
            <a:r>
              <a:rPr lang="en" sz="1600" u="sng">
                <a:solidFill>
                  <a:schemeClr val="hlink"/>
                </a:solidFill>
                <a:latin typeface="Calibri"/>
                <a:ea typeface="Calibri"/>
                <a:cs typeface="Calibri"/>
                <a:sym typeface="Calibri"/>
                <a:hlinkClick r:id="rId7"/>
              </a:rPr>
              <a:t>percy.presswalla@cryamerica.org</a:t>
            </a:r>
            <a:endParaRPr sz="1600">
              <a:solidFill>
                <a:schemeClr val="dk1"/>
              </a:solidFill>
              <a:latin typeface="Calibri"/>
              <a:ea typeface="Calibri"/>
              <a:cs typeface="Calibri"/>
              <a:sym typeface="Calibri"/>
            </a:endParaRPr>
          </a:p>
          <a:p>
            <a:pPr algn="l" indent="0" lvl="0" marL="457200" rtl="0">
              <a:lnSpc>
                <a:spcPct val="100000"/>
              </a:lnSpc>
              <a:spcBef>
                <a:spcPts val="0"/>
              </a:spcBef>
              <a:spcAft>
                <a:spcPts val="0"/>
              </a:spcAft>
              <a:buNone/>
            </a:pPr>
            <a:r>
              <a:rPr lang="en" sz="1600">
                <a:solidFill>
                  <a:schemeClr val="dk1"/>
                </a:solidFill>
                <a:latin typeface="Calibri"/>
                <a:ea typeface="Calibri"/>
                <a:cs typeface="Calibri"/>
                <a:sym typeface="Calibri"/>
              </a:rPr>
              <a:t>(For Events module issues &amp; national policies/ guidelines)</a:t>
            </a:r>
            <a:endParaRPr sz="1600">
              <a:solidFill>
                <a:schemeClr val="dk1"/>
              </a:solidFill>
              <a:latin typeface="Calibri"/>
              <a:ea typeface="Calibri"/>
              <a:cs typeface="Calibri"/>
              <a:sym typeface="Calibri"/>
            </a:endParaRPr>
          </a:p>
          <a:p>
            <a:pPr algn="l" indent="0" lvl="0" marL="457200" rtl="0">
              <a:lnSpc>
                <a:spcPct val="115000"/>
              </a:lnSpc>
              <a:spcBef>
                <a:spcPts val="0"/>
              </a:spcBef>
              <a:spcAft>
                <a:spcPts val="0"/>
              </a:spcAft>
              <a:buNone/>
            </a:pPr>
            <a:r>
              <a:t/>
            </a:r>
            <a:endParaRPr sz="1600">
              <a:solidFill>
                <a:schemeClr val="dk1"/>
              </a:solidFill>
              <a:latin typeface="Calibri"/>
              <a:ea typeface="Calibri"/>
              <a:cs typeface="Calibri"/>
              <a:sym typeface="Calibri"/>
            </a:endParaRPr>
          </a:p>
          <a:p>
            <a:pPr algn="l" indent="0" lvl="0" marL="0" rtl="0">
              <a:lnSpc>
                <a:spcPct val="115000"/>
              </a:lnSpc>
              <a:spcBef>
                <a:spcPts val="0"/>
              </a:spcBef>
              <a:spcAft>
                <a:spcPts val="0"/>
              </a:spcAft>
              <a:buNone/>
            </a:pPr>
            <a:r>
              <a:t/>
            </a:r>
            <a:endParaRPr sz="1600">
              <a:solidFill>
                <a:schemeClr val="dk1"/>
              </a:solidFill>
              <a:latin typeface="Calibri"/>
              <a:ea typeface="Calibri"/>
              <a:cs typeface="Calibri"/>
              <a:sym typeface="Calibri"/>
            </a:endParaRPr>
          </a:p>
          <a:p>
            <a:pPr algn="l" indent="0" lvl="0" marL="0" rtl="0">
              <a:lnSpc>
                <a:spcPct val="115000"/>
              </a:lnSpc>
              <a:spcBef>
                <a:spcPts val="0"/>
              </a:spcBef>
              <a:spcAft>
                <a:spcPts val="0"/>
              </a:spcAft>
              <a:buNone/>
            </a:pPr>
            <a:r>
              <a:t/>
            </a:r>
            <a:endParaRPr sz="1600">
              <a:solidFill>
                <a:schemeClr val="dk1"/>
              </a:solidFill>
              <a:latin typeface="Calibri"/>
              <a:ea typeface="Calibri"/>
              <a:cs typeface="Calibri"/>
              <a:sym typeface="Calibri"/>
            </a:endParaRPr>
          </a:p>
          <a:p>
            <a:pPr algn="l" indent="0" lvl="0" marL="0" rtl="0">
              <a:spcBef>
                <a:spcPts val="0"/>
              </a:spcBef>
              <a:spcAft>
                <a:spcPts val="0"/>
              </a:spcAft>
              <a:buNone/>
            </a:pPr>
            <a:r>
              <a:t/>
            </a:r>
            <a:endParaRPr sz="1600">
              <a:solidFill>
                <a:schemeClr val="dk1"/>
              </a:solidFill>
              <a:latin typeface="Calibri"/>
              <a:ea typeface="Calibri"/>
              <a:cs typeface="Calibri"/>
              <a:sym typeface="Calibri"/>
            </a:endParaRPr>
          </a:p>
        </p:txBody>
      </p:sp>
      <p:pic>
        <p:nvPicPr>
          <p:cNvPr id="172" name="Google Shape;172;p26" title="1 (2).png"/>
          <p:cNvPicPr preferRelativeResize="0"/>
          <p:nvPr/>
        </p:nvPicPr>
        <p:blipFill rotWithShape="1">
          <a:blip r:embed="rId8">
            <a:alphaModFix/>
          </a:blip>
          <a:srcRect r="78"/>
          <a:stretch/>
        </p:blipFill>
        <p:spPr>
          <a:xfrm>
            <a:off x="6037150" y="823925"/>
            <a:ext cx="3106851" cy="4319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6" name="Shape 176"/>
        <p:cNvGrpSpPr/>
        <p:nvPr/>
      </p:nvGrpSpPr>
      <p:grpSpPr>
        <a:xfrm>
          <a:off x="0" y="0"/>
          <a:ext cx="0" cy="0"/>
          <a:chOff x="0" y="0"/>
          <a:chExt cx="0" cy="0"/>
        </a:xfrm>
      </p:grpSpPr>
      <p:sp>
        <p:nvSpPr>
          <p:cNvPr id="177" name="Google Shape;177;p27"/>
          <p:cNvSpPr txBox="1"/>
          <p:nvPr/>
        </p:nvSpPr>
        <p:spPr>
          <a:xfrm>
            <a:off x="636800" y="1386831"/>
            <a:ext cx="7870500" cy="1440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600">
                <a:solidFill>
                  <a:schemeClr val="dk1"/>
                </a:solidFill>
                <a:latin typeface="Calibri"/>
                <a:ea typeface="Calibri"/>
                <a:cs typeface="Calibri"/>
                <a:sym typeface="Calibri"/>
              </a:rPr>
              <a:t>I feel that CRY America has given me a chance to help my country in a way that's most important for the country. I feel that children are God's greatest gifts and deserve the best things. It is our responsibility to ensure that every child has a nice childhood and gets good education.</a:t>
            </a:r>
            <a:endParaRPr sz="1600">
              <a:solidFill>
                <a:schemeClr val="dk1"/>
              </a:solidFill>
              <a:latin typeface="Calibri"/>
              <a:ea typeface="Calibri"/>
              <a:cs typeface="Calibri"/>
              <a:sym typeface="Calibri"/>
            </a:endParaRPr>
          </a:p>
          <a:p>
            <a:pPr indent="0" lvl="0" marL="0" rtl="0" algn="ctr">
              <a:lnSpc>
                <a:spcPct val="50000"/>
              </a:lnSpc>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ctr">
              <a:spcBef>
                <a:spcPts val="0"/>
              </a:spcBef>
              <a:spcAft>
                <a:spcPts val="0"/>
              </a:spcAft>
              <a:buClr>
                <a:schemeClr val="dk1"/>
              </a:buClr>
              <a:buSzPts val="1600"/>
              <a:buFont typeface="Calibri"/>
              <a:buChar char="-"/>
            </a:pPr>
            <a:r>
              <a:rPr b="1" lang="en" sz="1600">
                <a:solidFill>
                  <a:schemeClr val="dk1"/>
                </a:solidFill>
                <a:latin typeface="Calibri"/>
                <a:ea typeface="Calibri"/>
                <a:cs typeface="Calibri"/>
                <a:sym typeface="Calibri"/>
              </a:rPr>
              <a:t>Rajesh Munshi, Seattle Action Center Leader</a:t>
            </a:r>
            <a:endParaRPr b="1" sz="1600">
              <a:solidFill>
                <a:schemeClr val="dk1"/>
              </a:solidFill>
              <a:latin typeface="Calibri"/>
              <a:ea typeface="Calibri"/>
              <a:cs typeface="Calibri"/>
              <a:sym typeface="Calibri"/>
            </a:endParaRPr>
          </a:p>
        </p:txBody>
      </p:sp>
      <p:sp>
        <p:nvSpPr>
          <p:cNvPr id="178" name="Google Shape;178;p27"/>
          <p:cNvSpPr/>
          <p:nvPr/>
        </p:nvSpPr>
        <p:spPr>
          <a:xfrm>
            <a:off x="881750" y="429989"/>
            <a:ext cx="7870500" cy="429900"/>
          </a:xfrm>
          <a:prstGeom prst="rect">
            <a:avLst/>
          </a:prstGeom>
          <a:solidFill>
            <a:srgbClr val="1CB6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9" name="Google Shape;179;p27" title="boy doodle.png"/>
          <p:cNvPicPr preferRelativeResize="0"/>
          <p:nvPr/>
        </p:nvPicPr>
        <p:blipFill>
          <a:blip r:embed="rId4">
            <a:alphaModFix/>
          </a:blip>
          <a:stretch>
            <a:fillRect/>
          </a:stretch>
        </p:blipFill>
        <p:spPr>
          <a:xfrm>
            <a:off x="-32657" y="-48986"/>
            <a:ext cx="8327573" cy="4684276"/>
          </a:xfrm>
          <a:prstGeom prst="rect">
            <a:avLst/>
          </a:prstGeom>
          <a:noFill/>
          <a:ln>
            <a:noFill/>
          </a:ln>
        </p:spPr>
      </p:pic>
      <p:sp>
        <p:nvSpPr>
          <p:cNvPr id="180" name="Google Shape;180;p27"/>
          <p:cNvSpPr txBox="1"/>
          <p:nvPr/>
        </p:nvSpPr>
        <p:spPr>
          <a:xfrm>
            <a:off x="1240843" y="310239"/>
            <a:ext cx="7870500" cy="685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FF3300"/>
              </a:buClr>
              <a:buSzPts val="2200"/>
              <a:buFont typeface="Verdana"/>
              <a:buNone/>
            </a:pPr>
            <a:r>
              <a:rPr b="1" lang="en" sz="2000">
                <a:solidFill>
                  <a:srgbClr val="FF3300"/>
                </a:solidFill>
                <a:latin typeface="Roboto Serif"/>
                <a:ea typeface="Roboto Serif"/>
                <a:cs typeface="Roboto Serif"/>
                <a:sym typeface="Roboto Serif"/>
              </a:rPr>
              <a:t> </a:t>
            </a:r>
            <a:r>
              <a:rPr b="1" lang="en" sz="2000">
                <a:solidFill>
                  <a:schemeClr val="dk1"/>
                </a:solidFill>
                <a:latin typeface="Roboto Serif"/>
                <a:ea typeface="Roboto Serif"/>
                <a:cs typeface="Roboto Serif"/>
                <a:sym typeface="Roboto Serif"/>
              </a:rPr>
              <a:t>As Quoted by CRY America Volunteer Leaders</a:t>
            </a:r>
            <a:endParaRPr b="1" sz="2000">
              <a:latin typeface="Roboto Serif"/>
              <a:ea typeface="Roboto Serif"/>
              <a:cs typeface="Roboto Serif"/>
              <a:sym typeface="Roboto Serif"/>
            </a:endParaRPr>
          </a:p>
        </p:txBody>
      </p:sp>
      <p:sp>
        <p:nvSpPr>
          <p:cNvPr id="181" name="Google Shape;181;p27"/>
          <p:cNvSpPr/>
          <p:nvPr/>
        </p:nvSpPr>
        <p:spPr>
          <a:xfrm>
            <a:off x="636800" y="1386831"/>
            <a:ext cx="7870500" cy="1440600"/>
          </a:xfrm>
          <a:prstGeom prst="rect">
            <a:avLst/>
          </a:prstGeom>
          <a:noFill/>
          <a:ln cap="flat" cmpd="sng" w="38100">
            <a:solidFill>
              <a:srgbClr val="FFD8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27"/>
          <p:cNvSpPr/>
          <p:nvPr/>
        </p:nvSpPr>
        <p:spPr>
          <a:xfrm>
            <a:off x="636800" y="3172705"/>
            <a:ext cx="7870500" cy="1677600"/>
          </a:xfrm>
          <a:prstGeom prst="rect">
            <a:avLst/>
          </a:prstGeom>
          <a:noFill/>
          <a:ln cap="flat" cmpd="sng" w="38100">
            <a:solidFill>
              <a:srgbClr val="FFD80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3" name="Google Shape;183;p27"/>
          <p:cNvSpPr txBox="1"/>
          <p:nvPr/>
        </p:nvSpPr>
        <p:spPr>
          <a:xfrm>
            <a:off x="879500" y="3172405"/>
            <a:ext cx="7385100" cy="1677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600">
                <a:solidFill>
                  <a:schemeClr val="dk1"/>
                </a:solidFill>
                <a:latin typeface="Calibri"/>
                <a:ea typeface="Calibri"/>
                <a:cs typeface="Calibri"/>
                <a:sym typeface="Calibri"/>
              </a:rPr>
              <a:t>Seeing small children in rags begging on the streets in India is heartbreaking - yet giving them a few coins does not feel like a solution. It is easy to be overwhelmed by the scale of the problem, but there are ways to help. CRY's unique rights based approach goes beyond charity and strengthens social structures that enable children to develop to their full potential. A lot has been done, but much more remains to be done.</a:t>
            </a:r>
            <a:endParaRPr sz="1600">
              <a:solidFill>
                <a:schemeClr val="dk1"/>
              </a:solidFill>
              <a:latin typeface="Calibri"/>
              <a:ea typeface="Calibri"/>
              <a:cs typeface="Calibri"/>
              <a:sym typeface="Calibri"/>
            </a:endParaRPr>
          </a:p>
          <a:p>
            <a:pPr indent="0" lvl="0" marL="0" rtl="0" algn="ctr">
              <a:lnSpc>
                <a:spcPct val="50000"/>
              </a:lnSpc>
              <a:spcBef>
                <a:spcPts val="0"/>
              </a:spcBef>
              <a:spcAft>
                <a:spcPts val="0"/>
              </a:spcAft>
              <a:buNone/>
            </a:pPr>
            <a:r>
              <a:t/>
            </a:r>
            <a:endParaRPr sz="1800">
              <a:solidFill>
                <a:schemeClr val="dk2"/>
              </a:solidFill>
            </a:endParaRPr>
          </a:p>
          <a:p>
            <a:pPr indent="-330200" lvl="0" marL="457200" rtl="0" algn="ctr">
              <a:spcBef>
                <a:spcPts val="0"/>
              </a:spcBef>
              <a:spcAft>
                <a:spcPts val="0"/>
              </a:spcAft>
              <a:buClr>
                <a:schemeClr val="dk1"/>
              </a:buClr>
              <a:buSzPts val="1600"/>
              <a:buFont typeface="Calibri"/>
              <a:buChar char="-"/>
            </a:pPr>
            <a:r>
              <a:rPr b="1" lang="en" sz="1600">
                <a:solidFill>
                  <a:schemeClr val="dk1"/>
                </a:solidFill>
                <a:latin typeface="Calibri"/>
                <a:ea typeface="Calibri"/>
                <a:cs typeface="Calibri"/>
                <a:sym typeface="Calibri"/>
              </a:rPr>
              <a:t>Sanjay Yengul, Boston Action Center Leader</a:t>
            </a:r>
            <a:endParaRPr b="1" sz="1600">
              <a:solidFill>
                <a:schemeClr val="dk1"/>
              </a:solidFill>
              <a:latin typeface="Calibri"/>
              <a:ea typeface="Calibri"/>
              <a:cs typeface="Calibri"/>
              <a:sym typeface="Calibri"/>
            </a:endParaRPr>
          </a:p>
        </p:txBody>
      </p:sp>
      <p:sp>
        <p:nvSpPr>
          <p:cNvPr id="184" name="Google Shape;184;p27"/>
          <p:cNvSpPr txBox="1"/>
          <p:nvPr/>
        </p:nvSpPr>
        <p:spPr>
          <a:xfrm>
            <a:off x="175015" y="1040566"/>
            <a:ext cx="800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0">
                <a:solidFill>
                  <a:srgbClr val="1CB6B7"/>
                </a:solidFill>
                <a:latin typeface="Roboto Serif Black"/>
                <a:ea typeface="Roboto Serif Black"/>
                <a:cs typeface="Roboto Serif Black"/>
                <a:sym typeface="Roboto Serif Black"/>
              </a:rPr>
              <a:t>“</a:t>
            </a:r>
            <a:endParaRPr sz="7000">
              <a:solidFill>
                <a:srgbClr val="1CB6B7"/>
              </a:solidFill>
              <a:latin typeface="Roboto Serif Black"/>
              <a:ea typeface="Roboto Serif Black"/>
              <a:cs typeface="Roboto Serif Black"/>
              <a:sym typeface="Roboto Serif Black"/>
            </a:endParaRPr>
          </a:p>
        </p:txBody>
      </p:sp>
      <p:sp>
        <p:nvSpPr>
          <p:cNvPr id="185" name="Google Shape;185;p27"/>
          <p:cNvSpPr txBox="1"/>
          <p:nvPr/>
        </p:nvSpPr>
        <p:spPr>
          <a:xfrm>
            <a:off x="8275299" y="2263156"/>
            <a:ext cx="800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0">
                <a:solidFill>
                  <a:srgbClr val="1CB6B7"/>
                </a:solidFill>
                <a:latin typeface="Roboto Serif Black"/>
                <a:ea typeface="Roboto Serif Black"/>
                <a:cs typeface="Roboto Serif Black"/>
                <a:sym typeface="Roboto Serif Black"/>
              </a:rPr>
              <a:t>”</a:t>
            </a:r>
            <a:endParaRPr sz="7000">
              <a:solidFill>
                <a:srgbClr val="1CB6B7"/>
              </a:solidFill>
              <a:latin typeface="Roboto Serif Black"/>
              <a:ea typeface="Roboto Serif Black"/>
              <a:cs typeface="Roboto Serif Black"/>
              <a:sym typeface="Roboto Serif Black"/>
            </a:endParaRPr>
          </a:p>
        </p:txBody>
      </p:sp>
      <p:sp>
        <p:nvSpPr>
          <p:cNvPr id="186" name="Google Shape;186;p27"/>
          <p:cNvSpPr txBox="1"/>
          <p:nvPr/>
        </p:nvSpPr>
        <p:spPr>
          <a:xfrm>
            <a:off x="163990" y="2830645"/>
            <a:ext cx="800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0">
                <a:solidFill>
                  <a:srgbClr val="1CB6B7"/>
                </a:solidFill>
                <a:latin typeface="Roboto Serif Black"/>
                <a:ea typeface="Roboto Serif Black"/>
                <a:cs typeface="Roboto Serif Black"/>
                <a:sym typeface="Roboto Serif Black"/>
              </a:rPr>
              <a:t>“</a:t>
            </a:r>
            <a:endParaRPr>
              <a:solidFill>
                <a:srgbClr val="1CB6B7"/>
              </a:solidFill>
            </a:endParaRPr>
          </a:p>
        </p:txBody>
      </p:sp>
      <p:sp>
        <p:nvSpPr>
          <p:cNvPr id="187" name="Google Shape;187;p27"/>
          <p:cNvSpPr txBox="1"/>
          <p:nvPr/>
        </p:nvSpPr>
        <p:spPr>
          <a:xfrm>
            <a:off x="8262251" y="4288586"/>
            <a:ext cx="800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0">
                <a:solidFill>
                  <a:srgbClr val="1CB6B7"/>
                </a:solidFill>
                <a:latin typeface="Roboto Serif Black"/>
                <a:ea typeface="Roboto Serif Black"/>
                <a:cs typeface="Roboto Serif Black"/>
                <a:sym typeface="Roboto Serif Black"/>
              </a:rPr>
              <a:t>”</a:t>
            </a:r>
            <a:endParaRPr sz="7000">
              <a:solidFill>
                <a:srgbClr val="1CB6B7"/>
              </a:solidFill>
              <a:latin typeface="Roboto Serif Black"/>
              <a:ea typeface="Roboto Serif Black"/>
              <a:cs typeface="Roboto Serif Black"/>
              <a:sym typeface="Roboto Serif Black"/>
            </a:endParaRPr>
          </a:p>
        </p:txBody>
      </p:sp>
    </p:spTree>
  </p:cSld>
  <p:clrMapOvr>
    <a:masterClrMapping/>
  </p:clrMapOvr>
</p:sld>
</file>

<file path=ppt/slides/slide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61" name="Google Shape;61;p14" title="girl doodle.png"/>
          <p:cNvPicPr preferRelativeResize="0"/>
          <p:nvPr/>
        </p:nvPicPr>
        <p:blipFill>
          <a:blip r:embed="rId4">
            <a:alphaModFix/>
          </a:blip>
          <a:stretch>
            <a:fillRect/>
          </a:stretch>
        </p:blipFill>
        <p:spPr>
          <a:xfrm>
            <a:off x="-16329" y="-60225"/>
            <a:ext cx="8441851" cy="4748549"/>
          </a:xfrm>
          <a:prstGeom prst="rect">
            <a:avLst/>
          </a:prstGeom>
          <a:noFill/>
          <a:ln>
            <a:noFill/>
          </a:ln>
        </p:spPr>
      </p:pic>
      <p:sp>
        <p:nvSpPr>
          <p:cNvPr id="62" name="Google Shape;62;p14"/>
          <p:cNvSpPr txBox="1"/>
          <p:nvPr/>
        </p:nvSpPr>
        <p:spPr>
          <a:xfrm>
            <a:off x="1371599" y="310254"/>
            <a:ext cx="4817100" cy="685800"/>
          </a:xfrm>
          <a:prstGeom prst="rect">
            <a:avLst/>
          </a:prstGeom>
          <a:noFill/>
          <a:ln>
            <a:noFill/>
          </a:ln>
        </p:spPr>
        <p:txBody>
          <a:bodyPr anchor="ctr" anchorCtr="0" bIns="45700" lIns="91425" rIns="91425" spcFirstLastPara="1" tIns="45700" wrap="square">
            <a:noAutofit/>
          </a:bodyPr>
          <a:lstStyle/>
          <a:p>
            <a:pPr algn="l" indent="0" lvl="0" marL="0" marR="0" rtl="0">
              <a:lnSpc>
                <a:spcPct val="100000"/>
              </a:lnSpc>
              <a:spcBef>
                <a:spcPts val="0"/>
              </a:spcBef>
              <a:spcAft>
                <a:spcPts val="0"/>
              </a:spcAft>
              <a:buClr>
                <a:srgbClr val="000000"/>
              </a:buClr>
              <a:buSzPts val="2200"/>
              <a:buFont typeface="Arial"/>
              <a:buNone/>
            </a:pPr>
            <a:r>
              <a:rPr b="1" i="0" lang="en" sz="2000" u="none">
                <a:solidFill>
                  <a:srgbClr val="000000"/>
                </a:solidFill>
                <a:latin typeface="Roboto Serif"/>
                <a:ea typeface="Roboto Serif"/>
                <a:cs typeface="Roboto Serif"/>
                <a:sym typeface="Roboto Serif"/>
              </a:rPr>
              <a:t>Why We Need Action Centers</a:t>
            </a:r>
            <a:endParaRPr b="1" sz="2000">
              <a:latin typeface="Roboto Serif"/>
              <a:ea typeface="Roboto Serif"/>
              <a:cs typeface="Roboto Serif"/>
              <a:sym typeface="Roboto Serif"/>
            </a:endParaRPr>
          </a:p>
        </p:txBody>
      </p:sp>
      <p:pic>
        <p:nvPicPr>
          <p:cNvPr id="63" name="Google Shape;63;p14" title="DSC_0687.png"/>
          <p:cNvPicPr preferRelativeResize="0"/>
          <p:nvPr/>
        </p:nvPicPr>
        <p:blipFill rotWithShape="1">
          <a:blip r:embed="rId5">
            <a:alphaModFix/>
          </a:blip>
          <a:srcRect b="54" r="56"/>
          <a:stretch/>
        </p:blipFill>
        <p:spPr>
          <a:xfrm>
            <a:off x="6302818" y="996043"/>
            <a:ext cx="2808526" cy="4114801"/>
          </a:xfrm>
          <a:prstGeom prst="rect">
            <a:avLst/>
          </a:prstGeom>
          <a:noFill/>
          <a:ln>
            <a:noFill/>
          </a:ln>
        </p:spPr>
      </p:pic>
      <p:sp>
        <p:nvSpPr>
          <p:cNvPr id="64" name="Google Shape;64;p14"/>
          <p:cNvSpPr txBox="1"/>
          <p:nvPr/>
        </p:nvSpPr>
        <p:spPr>
          <a:xfrm>
            <a:off x="221100" y="996050"/>
            <a:ext cx="7118100" cy="3842700"/>
          </a:xfrm>
          <a:prstGeom prst="rect">
            <a:avLst/>
          </a:prstGeom>
          <a:noFill/>
          <a:ln>
            <a:noFill/>
          </a:ln>
        </p:spPr>
        <p:txBody>
          <a:bodyPr anchor="t" anchorCtr="0" bIns="45700" lIns="91425" rIns="91425" spcFirstLastPara="1" tIns="45700" wrap="square">
            <a:noAutofit/>
          </a:bodyPr>
          <a:lstStyle/>
          <a:p>
            <a:pPr algn="l" indent="-598487" lvl="0" marL="606425" marR="0" rtl="0">
              <a:lnSpc>
                <a:spcPct val="50000"/>
              </a:lnSpc>
              <a:spcBef>
                <a:spcPts val="0"/>
              </a:spcBef>
              <a:spcAft>
                <a:spcPts val="0"/>
              </a:spcAft>
              <a:buClr>
                <a:srgbClr val="000000"/>
              </a:buClr>
              <a:buSzPts val="1800"/>
              <a:buFont typeface="Arial"/>
              <a:buNone/>
            </a:pPr>
            <a:r>
              <a:rPr i="0" lang="en" sz="1800" u="none">
                <a:solidFill>
                  <a:srgbClr val="000000"/>
                </a:solidFill>
                <a:latin typeface="Calibri"/>
                <a:ea typeface="Calibri"/>
                <a:cs typeface="Calibri"/>
                <a:sym typeface="Calibri"/>
              </a:rPr>
              <a:t>Action Centers (AC</a:t>
            </a:r>
            <a:r>
              <a:rPr lang="en" sz="1800">
                <a:latin typeface="Calibri"/>
                <a:ea typeface="Calibri"/>
                <a:cs typeface="Calibri"/>
                <a:sym typeface="Calibri"/>
              </a:rPr>
              <a:t>’s) </a:t>
            </a:r>
            <a:r>
              <a:rPr i="0" lang="en" sz="1800" u="none">
                <a:solidFill>
                  <a:srgbClr val="000000"/>
                </a:solidFill>
                <a:latin typeface="Calibri"/>
                <a:ea typeface="Calibri"/>
                <a:cs typeface="Calibri"/>
                <a:sym typeface="Calibri"/>
              </a:rPr>
              <a:t>provide an opportunity to:</a:t>
            </a:r>
            <a:br>
              <a:rPr i="0" lang="en" sz="1800" u="none">
                <a:solidFill>
                  <a:srgbClr val="000000"/>
                </a:solidFill>
                <a:latin typeface="Calibri"/>
                <a:ea typeface="Calibri"/>
                <a:cs typeface="Calibri"/>
                <a:sym typeface="Calibri"/>
              </a:rPr>
            </a:br>
            <a:endParaRPr sz="1800">
              <a:latin typeface="Calibri"/>
              <a:ea typeface="Calibri"/>
              <a:cs typeface="Calibri"/>
              <a:sym typeface="Calibri"/>
            </a:endParaRPr>
          </a:p>
          <a:p>
            <a:pPr algn="l" indent="-342900" lvl="0" marL="457200" marR="0" rtl="0">
              <a:lnSpc>
                <a:spcPct val="100000"/>
              </a:lnSpc>
              <a:spcBef>
                <a:spcPts val="400"/>
              </a:spcBef>
              <a:spcAft>
                <a:spcPts val="0"/>
              </a:spcAft>
              <a:buClr>
                <a:srgbClr val="FFD806"/>
              </a:buClr>
              <a:buSzPts val="1800"/>
              <a:buFont typeface="Calibri"/>
              <a:buChar char="★"/>
            </a:pPr>
            <a:r>
              <a:rPr lang="en" sz="1800">
                <a:latin typeface="Calibri"/>
                <a:ea typeface="Calibri"/>
                <a:cs typeface="Calibri"/>
                <a:sym typeface="Calibri"/>
              </a:rPr>
              <a:t>C</a:t>
            </a:r>
            <a:r>
              <a:rPr cap="none" i="0" lang="en" strike="noStrike" sz="1800" u="none">
                <a:solidFill>
                  <a:srgbClr val="000000"/>
                </a:solidFill>
                <a:latin typeface="Calibri"/>
                <a:ea typeface="Calibri"/>
                <a:cs typeface="Calibri"/>
                <a:sym typeface="Calibri"/>
              </a:rPr>
              <a:t>reate awareness in the local community about CRY America </a:t>
            </a:r>
            <a:r>
              <a:rPr lang="en" sz="1800">
                <a:latin typeface="Calibri"/>
                <a:ea typeface="Calibri"/>
                <a:cs typeface="Calibri"/>
                <a:sym typeface="Calibri"/>
              </a:rPr>
              <a:t>and</a:t>
            </a:r>
            <a:r>
              <a:rPr cap="none" i="0" lang="en" strike="noStrike" sz="1800" u="none">
                <a:solidFill>
                  <a:srgbClr val="000000"/>
                </a:solidFill>
                <a:latin typeface="Calibri"/>
                <a:ea typeface="Calibri"/>
                <a:cs typeface="Calibri"/>
                <a:sym typeface="Calibri"/>
              </a:rPr>
              <a:t> the situation of underprivileged children.</a:t>
            </a:r>
            <a:endParaRPr cap="none" i="0" strike="noStrike" sz="1800" u="none">
              <a:solidFill>
                <a:srgbClr val="000000"/>
              </a:solidFill>
              <a:latin typeface="Calibri"/>
              <a:ea typeface="Calibri"/>
              <a:cs typeface="Calibri"/>
              <a:sym typeface="Calibri"/>
            </a:endParaRPr>
          </a:p>
          <a:p>
            <a:pPr algn="l" indent="0" lvl="0" marL="1371600" marR="0" rtl="0">
              <a:lnSpc>
                <a:spcPct val="50000"/>
              </a:lnSpc>
              <a:spcBef>
                <a:spcPts val="0"/>
              </a:spcBef>
              <a:spcAft>
                <a:spcPts val="0"/>
              </a:spcAft>
              <a:buNone/>
            </a:pPr>
            <a:r>
              <a:t/>
            </a:r>
            <a:endParaRPr sz="1800">
              <a:latin typeface="Calibri"/>
              <a:ea typeface="Calibri"/>
              <a:cs typeface="Calibri"/>
              <a:sym typeface="Calibri"/>
            </a:endParaRPr>
          </a:p>
          <a:p>
            <a:pPr algn="l" indent="-342900" lvl="0" marL="457200" marR="0" rtl="0">
              <a:lnSpc>
                <a:spcPct val="100000"/>
              </a:lnSpc>
              <a:spcBef>
                <a:spcPts val="400"/>
              </a:spcBef>
              <a:spcAft>
                <a:spcPts val="0"/>
              </a:spcAft>
              <a:buClr>
                <a:srgbClr val="FFD806"/>
              </a:buClr>
              <a:buSzPts val="1800"/>
              <a:buFont typeface="Calibri"/>
              <a:buChar char="★"/>
            </a:pPr>
            <a:r>
              <a:rPr lang="en" sz="1800">
                <a:latin typeface="Calibri"/>
                <a:ea typeface="Calibri"/>
                <a:cs typeface="Calibri"/>
                <a:sym typeface="Calibri"/>
              </a:rPr>
              <a:t>E</a:t>
            </a:r>
            <a:r>
              <a:rPr cap="none" i="0" lang="en" strike="noStrike" sz="1800" u="none">
                <a:solidFill>
                  <a:srgbClr val="000000"/>
                </a:solidFill>
                <a:latin typeface="Calibri"/>
                <a:ea typeface="Calibri"/>
                <a:cs typeface="Calibri"/>
                <a:sym typeface="Calibri"/>
              </a:rPr>
              <a:t>nable a platform for like</a:t>
            </a:r>
            <a:r>
              <a:rPr lang="en" sz="1800">
                <a:latin typeface="Calibri"/>
                <a:ea typeface="Calibri"/>
                <a:cs typeface="Calibri"/>
                <a:sym typeface="Calibri"/>
              </a:rPr>
              <a:t>-</a:t>
            </a:r>
            <a:r>
              <a:rPr cap="none" i="0" lang="en" strike="noStrike" sz="1800" u="none">
                <a:solidFill>
                  <a:srgbClr val="000000"/>
                </a:solidFill>
                <a:latin typeface="Calibri"/>
                <a:ea typeface="Calibri"/>
                <a:cs typeface="Calibri"/>
                <a:sym typeface="Calibri"/>
              </a:rPr>
              <a:t>minded volunteers, including adults and students, to meet, bond and work together for the cause of underprivileged children</a:t>
            </a:r>
            <a:endParaRPr cap="none" i="0" strike="noStrike" sz="1800" u="none">
              <a:solidFill>
                <a:srgbClr val="000000"/>
              </a:solidFill>
              <a:latin typeface="Calibri"/>
              <a:ea typeface="Calibri"/>
              <a:cs typeface="Calibri"/>
              <a:sym typeface="Calibri"/>
            </a:endParaRPr>
          </a:p>
          <a:p>
            <a:pPr algn="l" indent="0" lvl="0" marL="1371600" marR="0" rtl="0">
              <a:lnSpc>
                <a:spcPct val="50000"/>
              </a:lnSpc>
              <a:spcBef>
                <a:spcPts val="0"/>
              </a:spcBef>
              <a:spcAft>
                <a:spcPts val="0"/>
              </a:spcAft>
              <a:buNone/>
            </a:pPr>
            <a:r>
              <a:t/>
            </a:r>
            <a:endParaRPr sz="1800">
              <a:latin typeface="Calibri"/>
              <a:ea typeface="Calibri"/>
              <a:cs typeface="Calibri"/>
              <a:sym typeface="Calibri"/>
            </a:endParaRPr>
          </a:p>
          <a:p>
            <a:pPr algn="l" indent="-342900" lvl="0" marL="457200" marR="0" rtl="0">
              <a:lnSpc>
                <a:spcPct val="100000"/>
              </a:lnSpc>
              <a:spcBef>
                <a:spcPts val="400"/>
              </a:spcBef>
              <a:spcAft>
                <a:spcPts val="0"/>
              </a:spcAft>
              <a:buClr>
                <a:srgbClr val="FFD806"/>
              </a:buClr>
              <a:buSzPts val="1800"/>
              <a:buFont typeface="Calibri"/>
              <a:buChar char="★"/>
            </a:pPr>
            <a:r>
              <a:rPr lang="en" sz="1800">
                <a:latin typeface="Calibri"/>
                <a:ea typeface="Calibri"/>
                <a:cs typeface="Calibri"/>
                <a:sym typeface="Calibri"/>
              </a:rPr>
              <a:t>H</a:t>
            </a:r>
            <a:r>
              <a:rPr cap="none" i="0" lang="en" strike="noStrike" sz="1800" u="none">
                <a:solidFill>
                  <a:srgbClr val="000000"/>
                </a:solidFill>
                <a:latin typeface="Calibri"/>
                <a:ea typeface="Calibri"/>
                <a:cs typeface="Calibri"/>
                <a:sym typeface="Calibri"/>
              </a:rPr>
              <a:t>arness resources </a:t>
            </a:r>
            <a:r>
              <a:rPr lang="en" sz="1800">
                <a:latin typeface="Calibri"/>
                <a:ea typeface="Calibri"/>
                <a:cs typeface="Calibri"/>
                <a:sym typeface="Calibri"/>
              </a:rPr>
              <a:t>and</a:t>
            </a:r>
            <a:r>
              <a:rPr cap="none" i="0" lang="en" strike="noStrike" sz="1800" u="none">
                <a:solidFill>
                  <a:srgbClr val="000000"/>
                </a:solidFill>
                <a:latin typeface="Calibri"/>
                <a:ea typeface="Calibri"/>
                <a:cs typeface="Calibri"/>
                <a:sym typeface="Calibri"/>
              </a:rPr>
              <a:t> funds from local communities through events and activities organized by ACs in the USA to benefit  underprivileged children.</a:t>
            </a:r>
            <a:endParaRPr cap="none" i="0" strike="noStrike" sz="1800" u="none">
              <a:solidFill>
                <a:srgbClr val="000000"/>
              </a:solidFill>
              <a:latin typeface="Calibri"/>
              <a:ea typeface="Calibri"/>
              <a:cs typeface="Calibri"/>
              <a:sym typeface="Calibri"/>
            </a:endParaRPr>
          </a:p>
          <a:p>
            <a:pPr algn="l" indent="0" lvl="0" marL="1371600" marR="0" rtl="0">
              <a:lnSpc>
                <a:spcPct val="50000"/>
              </a:lnSpc>
              <a:spcBef>
                <a:spcPts val="0"/>
              </a:spcBef>
              <a:spcAft>
                <a:spcPts val="0"/>
              </a:spcAft>
              <a:buNone/>
            </a:pPr>
            <a:r>
              <a:t/>
            </a:r>
            <a:endParaRPr sz="1800">
              <a:latin typeface="Calibri"/>
              <a:ea typeface="Calibri"/>
              <a:cs typeface="Calibri"/>
              <a:sym typeface="Calibri"/>
            </a:endParaRPr>
          </a:p>
          <a:p>
            <a:pPr algn="l" indent="-342900" lvl="0" marL="457200" marR="0" rtl="0">
              <a:lnSpc>
                <a:spcPct val="100000"/>
              </a:lnSpc>
              <a:spcBef>
                <a:spcPts val="400"/>
              </a:spcBef>
              <a:spcAft>
                <a:spcPts val="0"/>
              </a:spcAft>
              <a:buClr>
                <a:srgbClr val="FFD806"/>
              </a:buClr>
              <a:buSzPts val="1800"/>
              <a:buFont typeface="Calibri"/>
              <a:buChar char="★"/>
            </a:pPr>
            <a:r>
              <a:rPr lang="en" sz="1800">
                <a:latin typeface="Calibri"/>
                <a:ea typeface="Calibri"/>
                <a:cs typeface="Calibri"/>
                <a:sym typeface="Calibri"/>
              </a:rPr>
              <a:t>E</a:t>
            </a:r>
            <a:r>
              <a:rPr cap="none" i="0" lang="en" strike="noStrike" sz="1800" u="none">
                <a:solidFill>
                  <a:srgbClr val="000000"/>
                </a:solidFill>
                <a:latin typeface="Calibri"/>
                <a:ea typeface="Calibri"/>
                <a:cs typeface="Calibri"/>
                <a:sym typeface="Calibri"/>
              </a:rPr>
              <a:t>nable CRY America to impact the lives of thousands of underprivileged children, through supported </a:t>
            </a:r>
            <a:r>
              <a:rPr lang="en" sz="1800">
                <a:latin typeface="Calibri"/>
                <a:ea typeface="Calibri"/>
                <a:cs typeface="Calibri"/>
                <a:sym typeface="Calibri"/>
              </a:rPr>
              <a:t>Projects</a:t>
            </a:r>
            <a:r>
              <a:rPr cap="none" i="0" lang="en" strike="noStrike" sz="1800" u="none">
                <a:solidFill>
                  <a:srgbClr val="000000"/>
                </a:solidFill>
                <a:latin typeface="Calibri"/>
                <a:ea typeface="Calibri"/>
                <a:cs typeface="Calibri"/>
                <a:sym typeface="Calibri"/>
              </a:rPr>
              <a:t> in India and the USA.</a:t>
            </a:r>
            <a:endParaRPr sz="1800">
              <a:latin typeface="Calibri"/>
              <a:ea typeface="Calibri"/>
              <a:cs typeface="Calibri"/>
              <a:sym typeface="Calibri"/>
            </a:endParaRPr>
          </a:p>
        </p:txBody>
      </p:sp>
    </p:spTree>
  </p:cSld>
  <p:clrMapOvr>
    <a:masterClrMapping/>
  </p:clrMapOvr>
</p:sld>
</file>

<file path=ppt/slides/slide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70" name="Google Shape;70;p15" title="boy doodle.png"/>
          <p:cNvPicPr preferRelativeResize="0"/>
          <p:nvPr/>
        </p:nvPicPr>
        <p:blipFill>
          <a:blip r:embed="rId4">
            <a:alphaModFix/>
          </a:blip>
          <a:stretch>
            <a:fillRect/>
          </a:stretch>
        </p:blipFill>
        <p:spPr>
          <a:xfrm>
            <a:off x="-32657" y="-48986"/>
            <a:ext cx="8327573" cy="4684276"/>
          </a:xfrm>
          <a:prstGeom prst="rect">
            <a:avLst/>
          </a:prstGeom>
          <a:noFill/>
          <a:ln>
            <a:noFill/>
          </a:ln>
        </p:spPr>
      </p:pic>
      <p:sp>
        <p:nvSpPr>
          <p:cNvPr id="71" name="Google Shape;71;p15"/>
          <p:cNvSpPr txBox="1"/>
          <p:nvPr/>
        </p:nvSpPr>
        <p:spPr>
          <a:xfrm>
            <a:off x="1371600" y="293925"/>
            <a:ext cx="7381500" cy="685800"/>
          </a:xfrm>
          <a:prstGeom prst="rect">
            <a:avLst/>
          </a:prstGeom>
          <a:noFill/>
          <a:ln>
            <a:noFill/>
          </a:ln>
        </p:spPr>
        <p:txBody>
          <a:bodyPr anchor="ctr" anchorCtr="0" bIns="45700" lIns="91425" rIns="91425" spcFirstLastPara="1" tIns="45700" wrap="square">
            <a:noAutofit/>
          </a:bodyPr>
          <a:lstStyle/>
          <a:p>
            <a:pPr algn="l" indent="0" lvl="0" marL="0" rtl="0">
              <a:spcBef>
                <a:spcPts val="0"/>
              </a:spcBef>
              <a:spcAft>
                <a:spcPts val="0"/>
              </a:spcAft>
              <a:buClr>
                <a:schemeClr val="dk1"/>
              </a:buClr>
              <a:buSzPts val="1100"/>
              <a:buFont typeface="Arial"/>
              <a:buNone/>
            </a:pPr>
            <a:r>
              <a:rPr b="1" lang="en" sz="2000">
                <a:latin typeface="Roboto Serif"/>
                <a:ea typeface="Roboto Serif"/>
                <a:cs typeface="Roboto Serif"/>
                <a:sym typeface="Roboto Serif"/>
              </a:rPr>
              <a:t>Learn about CRY America &amp; Action Centers</a:t>
            </a:r>
            <a:endParaRPr b="1" sz="2000">
              <a:latin typeface="Roboto Serif"/>
              <a:ea typeface="Roboto Serif"/>
              <a:cs typeface="Roboto Serif"/>
              <a:sym typeface="Roboto Serif"/>
            </a:endParaRPr>
          </a:p>
        </p:txBody>
      </p:sp>
      <p:sp>
        <p:nvSpPr>
          <p:cNvPr id="72" name="Google Shape;72;p15"/>
          <p:cNvSpPr txBox="1"/>
          <p:nvPr/>
        </p:nvSpPr>
        <p:spPr>
          <a:xfrm>
            <a:off x="295350" y="1059300"/>
            <a:ext cx="8553300" cy="424500"/>
          </a:xfrm>
          <a:prstGeom prst="rect">
            <a:avLst/>
          </a:prstGeom>
          <a:noFill/>
          <a:ln>
            <a:noFill/>
          </a:ln>
        </p:spPr>
        <p:txBody>
          <a:bodyPr anchor="t" anchorCtr="0" bIns="45700" lIns="91425" rIns="91425" spcFirstLastPara="1" tIns="45700" wrap="square">
            <a:noAutofit/>
          </a:bodyPr>
          <a:lstStyle/>
          <a:p>
            <a:pPr algn="l" indent="-598487" lvl="0" marL="606425" marR="0" rtl="0">
              <a:lnSpc>
                <a:spcPct val="50000"/>
              </a:lnSpc>
              <a:spcBef>
                <a:spcPts val="0"/>
              </a:spcBef>
              <a:spcAft>
                <a:spcPts val="0"/>
              </a:spcAft>
              <a:buClr>
                <a:srgbClr val="000000"/>
              </a:buClr>
              <a:buSzPts val="1800"/>
              <a:buFont typeface="Arial"/>
              <a:buNone/>
            </a:pPr>
            <a:r>
              <a:rPr lang="en" sz="1800">
                <a:latin typeface="Calibri"/>
                <a:ea typeface="Calibri"/>
                <a:cs typeface="Calibri"/>
                <a:sym typeface="Calibri"/>
              </a:rPr>
              <a:t>Read about CRY America, Action Centers &amp; the situation of underprivileged children:</a:t>
            </a:r>
            <a:endParaRPr sz="1800">
              <a:latin typeface="Calibri"/>
              <a:ea typeface="Calibri"/>
              <a:cs typeface="Calibri"/>
              <a:sym typeface="Calibri"/>
            </a:endParaRPr>
          </a:p>
          <a:p>
            <a:pPr algn="l" indent="-598487" lvl="0" marL="606425" marR="0" rtl="0">
              <a:lnSpc>
                <a:spcPct val="5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algn="l" indent="0" lvl="0" marL="0" marR="0" rtl="0">
              <a:lnSpc>
                <a:spcPct val="100000"/>
              </a:lnSpc>
              <a:spcBef>
                <a:spcPts val="400"/>
              </a:spcBef>
              <a:spcAft>
                <a:spcPts val="0"/>
              </a:spcAft>
              <a:buNone/>
            </a:pPr>
            <a:r>
              <a:t/>
            </a:r>
            <a:endParaRPr sz="1800">
              <a:latin typeface="Calibri"/>
              <a:ea typeface="Calibri"/>
              <a:cs typeface="Calibri"/>
              <a:sym typeface="Calibri"/>
            </a:endParaRPr>
          </a:p>
        </p:txBody>
      </p:sp>
      <p:sp>
        <p:nvSpPr>
          <p:cNvPr id="73" name="Google Shape;73;p15"/>
          <p:cNvSpPr txBox="1"/>
          <p:nvPr/>
        </p:nvSpPr>
        <p:spPr>
          <a:xfrm>
            <a:off x="161575" y="1374364"/>
            <a:ext cx="7613100" cy="3376800"/>
          </a:xfrm>
          <a:prstGeom prst="rect">
            <a:avLst/>
          </a:prstGeom>
          <a:noFill/>
          <a:ln>
            <a:noFill/>
          </a:ln>
        </p:spPr>
        <p:txBody>
          <a:bodyPr anchor="t" anchorCtr="0" bIns="91425" lIns="91425" rIns="91425" spcFirstLastPara="1" tIns="91425" wrap="square">
            <a:noAutofit/>
          </a:bodyPr>
          <a:lstStyle/>
          <a:p>
            <a:pPr algn="l" indent="-342900" lvl="0" marL="457200" rtl="0">
              <a:lnSpc>
                <a:spcPct val="115000"/>
              </a:lnSpc>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Visit the CRY America website at </a:t>
            </a:r>
            <a:r>
              <a:rPr lang="en" sz="1800" u="sng">
                <a:solidFill>
                  <a:schemeClr val="accent5"/>
                </a:solidFill>
                <a:latin typeface="Calibri"/>
                <a:ea typeface="Calibri"/>
                <a:cs typeface="Calibri"/>
                <a:sym typeface="Calibri"/>
                <a:hlinkClick r:id="rId5">
                  <a:extLst>
                    <a:ext uri="{A12FA001-AC4F-418D-AE19-62706E023703}">
                      <ahyp:hlinkClr val="tx"/>
                    </a:ext>
                  </a:extLst>
                </a:hlinkClick>
              </a:rPr>
              <a:t>https://www.cryamerica.org/ </a:t>
            </a:r>
            <a:endParaRPr sz="1800">
              <a:solidFill>
                <a:schemeClr val="dk1"/>
              </a:solidFill>
              <a:latin typeface="Calibri"/>
              <a:ea typeface="Calibri"/>
              <a:cs typeface="Calibri"/>
              <a:sym typeface="Calibri"/>
            </a:endParaRPr>
          </a:p>
          <a:p>
            <a:pPr algn="l" indent="0" lvl="0" marL="0" rtl="0">
              <a:lnSpc>
                <a:spcPct val="50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algn="l" indent="-342900" lvl="0" marL="457200" rtl="0">
              <a:lnSpc>
                <a:spcPct val="115000"/>
              </a:lnSpc>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Check out what children have to say about their rights </a:t>
            </a:r>
            <a:r>
              <a:rPr lang="en" sz="1800" u="sng">
                <a:solidFill>
                  <a:schemeClr val="accent5"/>
                </a:solidFill>
                <a:latin typeface="Calibri"/>
                <a:ea typeface="Calibri"/>
                <a:cs typeface="Calibri"/>
                <a:sym typeface="Calibri"/>
                <a:hlinkClick r:id="rId6">
                  <a:extLst>
                    <a:ext uri="{A12FA001-AC4F-418D-AE19-62706E023703}">
                      <ahyp:hlinkClr val="tx"/>
                    </a:ext>
                  </a:extLst>
                </a:hlinkClick>
              </a:rPr>
              <a:t>https://www.youtube.com/watch?v=lTQA1XMoLyo </a:t>
            </a:r>
            <a:endParaRPr sz="1800">
              <a:solidFill>
                <a:schemeClr val="dk1"/>
              </a:solidFill>
              <a:latin typeface="Calibri"/>
              <a:ea typeface="Calibri"/>
              <a:cs typeface="Calibri"/>
              <a:sym typeface="Calibri"/>
            </a:endParaRPr>
          </a:p>
          <a:p>
            <a:pPr algn="l" indent="0" lvl="0" marL="0" rtl="0">
              <a:lnSpc>
                <a:spcPct val="50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algn="l" indent="-342900" lvl="0" marL="457200" rtl="0">
              <a:lnSpc>
                <a:spcPct val="115000"/>
              </a:lnSpc>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Check out the CRY America Booklet </a:t>
            </a:r>
            <a:r>
              <a:rPr lang="en" sz="1800" u="sng">
                <a:solidFill>
                  <a:schemeClr val="hlink"/>
                </a:solidFill>
                <a:latin typeface="Calibri"/>
                <a:ea typeface="Calibri"/>
                <a:cs typeface="Calibri"/>
                <a:sym typeface="Calibri"/>
                <a:hlinkClick r:id="rId7"/>
              </a:rPr>
              <a:t>https://events.cryamerica.org/wp-content/uploads/2025/08/cry-america-annual-report-2023.pdf</a:t>
            </a:r>
            <a:r>
              <a:rPr lang="en" sz="1800">
                <a:solidFill>
                  <a:srgbClr val="FF3300"/>
                </a:solidFill>
                <a:latin typeface="Calibri"/>
                <a:ea typeface="Calibri"/>
                <a:cs typeface="Calibri"/>
                <a:sym typeface="Calibri"/>
              </a:rPr>
              <a:t> </a:t>
            </a:r>
            <a:endParaRPr sz="1800">
              <a:solidFill>
                <a:srgbClr val="FF3300"/>
              </a:solidFill>
              <a:latin typeface="Calibri"/>
              <a:ea typeface="Calibri"/>
              <a:cs typeface="Calibri"/>
              <a:sym typeface="Calibri"/>
            </a:endParaRPr>
          </a:p>
          <a:p>
            <a:pPr algn="l" indent="0" lvl="0" marL="0" rtl="0">
              <a:lnSpc>
                <a:spcPct val="50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algn="l" indent="-342900" lvl="0" marL="457200" rtl="0">
              <a:lnSpc>
                <a:spcPct val="115000"/>
              </a:lnSpc>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Check out the great work that Project PORD is doing on the issues of education &amp; child labor </a:t>
            </a:r>
            <a:r>
              <a:rPr lang="en" sz="1800" u="sng">
                <a:solidFill>
                  <a:schemeClr val="accent5"/>
                </a:solidFill>
                <a:latin typeface="Calibri"/>
                <a:ea typeface="Calibri"/>
                <a:cs typeface="Calibri"/>
                <a:sym typeface="Calibri"/>
                <a:hlinkClick r:id="rId8">
                  <a:extLst>
                    <a:ext uri="{A12FA001-AC4F-418D-AE19-62706E023703}">
                      <ahyp:hlinkClr val="tx"/>
                    </a:ext>
                  </a:extLst>
                </a:hlinkClick>
              </a:rPr>
              <a:t>https://www.youtube.com/watch?v=OAg7KLaq1F4</a:t>
            </a:r>
            <a:endParaRPr sz="1800">
              <a:solidFill>
                <a:schemeClr val="dk1"/>
              </a:solidFill>
              <a:latin typeface="Calibri"/>
              <a:ea typeface="Calibri"/>
              <a:cs typeface="Calibri"/>
              <a:sym typeface="Calibri"/>
            </a:endParaRPr>
          </a:p>
          <a:p>
            <a:pPr algn="l" indent="0" lvl="0" marL="0" rtl="0">
              <a:lnSpc>
                <a:spcPct val="50000"/>
              </a:lnSpc>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algn="l" indent="-342900" lvl="0" marL="457200" rtl="0">
              <a:lnSpc>
                <a:spcPct val="115000"/>
              </a:lnSpc>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Read about CRY America’s Grant management process </a:t>
            </a:r>
            <a:r>
              <a:rPr lang="en" sz="1800" u="sng">
                <a:solidFill>
                  <a:schemeClr val="accent5"/>
                </a:solidFill>
                <a:latin typeface="Calibri"/>
                <a:ea typeface="Calibri"/>
                <a:cs typeface="Calibri"/>
                <a:sym typeface="Calibri"/>
                <a:hlinkClick r:id="rId9">
                  <a:extLst>
                    <a:ext uri="{A12FA001-AC4F-418D-AE19-62706E023703}">
                      <ahyp:hlinkClr val="tx"/>
                    </a:ext>
                  </a:extLst>
                </a:hlinkClick>
              </a:rPr>
              <a:t>https://www.cryamerica.org/grants/</a:t>
            </a:r>
            <a:endParaRPr sz="1800">
              <a:solidFill>
                <a:schemeClr val="dk1"/>
              </a:solidFill>
              <a:latin typeface="Calibri"/>
              <a:ea typeface="Calibri"/>
              <a:cs typeface="Calibri"/>
              <a:sym typeface="Calibri"/>
            </a:endParaRPr>
          </a:p>
          <a:p>
            <a:pPr algn="l" indent="0" lvl="0" marL="0" rtl="0">
              <a:spcBef>
                <a:spcPts val="0"/>
              </a:spcBef>
              <a:spcAft>
                <a:spcPts val="0"/>
              </a:spcAft>
              <a:buNone/>
            </a:pPr>
            <a:r>
              <a:t/>
            </a:r>
            <a:endParaRPr sz="1800">
              <a:solidFill>
                <a:schemeClr val="dk2"/>
              </a:solidFill>
            </a:endParaRPr>
          </a:p>
        </p:txBody>
      </p:sp>
      <p:pic>
        <p:nvPicPr>
          <p:cNvPr id="74" name="Google Shape;74;p15" title="1m.png"/>
          <p:cNvPicPr preferRelativeResize="0"/>
          <p:nvPr/>
        </p:nvPicPr>
        <p:blipFill rotWithShape="1">
          <a:blip r:embed="rId10">
            <a:alphaModFix/>
          </a:blip>
          <a:srcRect b="208" r="244"/>
          <a:stretch/>
        </p:blipFill>
        <p:spPr>
          <a:xfrm>
            <a:off x="6988618" y="1881393"/>
            <a:ext cx="2122725" cy="3229450"/>
          </a:xfrm>
          <a:prstGeom prst="rect">
            <a:avLst/>
          </a:prstGeom>
          <a:noFill/>
          <a:ln>
            <a:noFill/>
          </a:ln>
        </p:spPr>
      </p:pic>
    </p:spTree>
  </p:cSld>
  <p:clrMapOvr>
    <a:masterClrMapping/>
  </p:clrMapOvr>
</p:sld>
</file>

<file path=ppt/slides/slide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6"/>
          <p:cNvSpPr/>
          <p:nvPr/>
        </p:nvSpPr>
        <p:spPr>
          <a:xfrm>
            <a:off x="881750" y="351821"/>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80" name="Google Shape;80;p16" title="girl doodle.png"/>
          <p:cNvPicPr preferRelativeResize="0"/>
          <p:nvPr/>
        </p:nvPicPr>
        <p:blipFill>
          <a:blip r:embed="rId4">
            <a:alphaModFix/>
          </a:blip>
          <a:stretch>
            <a:fillRect/>
          </a:stretch>
        </p:blipFill>
        <p:spPr>
          <a:xfrm>
            <a:off x="-16329" y="-60225"/>
            <a:ext cx="8441851" cy="4748549"/>
          </a:xfrm>
          <a:prstGeom prst="rect">
            <a:avLst/>
          </a:prstGeom>
          <a:noFill/>
          <a:ln>
            <a:noFill/>
          </a:ln>
        </p:spPr>
      </p:pic>
      <p:sp>
        <p:nvSpPr>
          <p:cNvPr id="81" name="Google Shape;81;p16"/>
          <p:cNvSpPr txBox="1"/>
          <p:nvPr/>
        </p:nvSpPr>
        <p:spPr>
          <a:xfrm>
            <a:off x="1371599" y="310254"/>
            <a:ext cx="4817100" cy="685800"/>
          </a:xfrm>
          <a:prstGeom prst="rect">
            <a:avLst/>
          </a:prstGeom>
          <a:noFill/>
          <a:ln>
            <a:noFill/>
          </a:ln>
        </p:spPr>
        <p:txBody>
          <a:bodyPr anchor="ctr" anchorCtr="0" bIns="45700" lIns="91425" rIns="91425" spcFirstLastPara="1" tIns="45700" wrap="square">
            <a:noAutofit/>
          </a:bodyPr>
          <a:lstStyle/>
          <a:p>
            <a:pPr algn="l" indent="0" lvl="0" marL="0" marR="0" rtl="0">
              <a:lnSpc>
                <a:spcPct val="100000"/>
              </a:lnSpc>
              <a:spcBef>
                <a:spcPts val="0"/>
              </a:spcBef>
              <a:spcAft>
                <a:spcPts val="0"/>
              </a:spcAft>
              <a:buClr>
                <a:srgbClr val="000000"/>
              </a:buClr>
              <a:buSzPts val="2200"/>
              <a:buFont typeface="Arial"/>
              <a:buNone/>
            </a:pPr>
            <a:r>
              <a:rPr b="1" lang="en" sz="2000">
                <a:latin typeface="Roboto Serif"/>
                <a:ea typeface="Roboto Serif"/>
                <a:cs typeface="Roboto Serif"/>
                <a:sym typeface="Roboto Serif"/>
              </a:rPr>
              <a:t>Start Your Action Center</a:t>
            </a:r>
            <a:endParaRPr b="1" sz="2000">
              <a:latin typeface="Roboto Serif"/>
              <a:ea typeface="Roboto Serif"/>
              <a:cs typeface="Roboto Serif"/>
              <a:sym typeface="Roboto Serif"/>
            </a:endParaRPr>
          </a:p>
        </p:txBody>
      </p:sp>
      <p:sp>
        <p:nvSpPr>
          <p:cNvPr id="82" name="Google Shape;82;p16"/>
          <p:cNvSpPr txBox="1"/>
          <p:nvPr/>
        </p:nvSpPr>
        <p:spPr>
          <a:xfrm>
            <a:off x="359225" y="1188175"/>
            <a:ext cx="7244100" cy="3585300"/>
          </a:xfrm>
          <a:prstGeom prst="rect">
            <a:avLst/>
          </a:prstGeom>
          <a:noFill/>
          <a:ln>
            <a:noFill/>
          </a:ln>
        </p:spPr>
        <p:txBody>
          <a:bodyPr anchor="t" anchorCtr="0" bIns="45700" lIns="91425" rIns="91425" spcFirstLastPara="1" tIns="45700" wrap="square">
            <a:noAutofit/>
          </a:bodyPr>
          <a:lstStyle/>
          <a:p>
            <a:pPr algn="l" indent="-342900" lvl="0" marL="457200" rtl="0">
              <a:spcBef>
                <a:spcPts val="400"/>
              </a:spcBef>
              <a:spcAft>
                <a:spcPts val="0"/>
              </a:spcAft>
              <a:buClr>
                <a:srgbClr val="FFD806"/>
              </a:buClr>
              <a:buSzPts val="1800"/>
              <a:buFont typeface="Calibri"/>
              <a:buChar char="★"/>
            </a:pPr>
            <a:r>
              <a:rPr lang="en" sz="1800">
                <a:latin typeface="Calibri"/>
                <a:ea typeface="Calibri"/>
                <a:cs typeface="Calibri"/>
                <a:sym typeface="Calibri"/>
              </a:rPr>
              <a:t>Take a decision to start a CRY America Action Center in your city/university.</a:t>
            </a:r>
            <a:endParaRPr sz="1800">
              <a:latin typeface="Calibri"/>
              <a:ea typeface="Calibri"/>
              <a:cs typeface="Calibri"/>
              <a:sym typeface="Calibri"/>
            </a:endParaRPr>
          </a:p>
          <a:p>
            <a:pPr algn="l" indent="0" lvl="0" marL="1371600" marR="0" rtl="0">
              <a:lnSpc>
                <a:spcPct val="50000"/>
              </a:lnSpc>
              <a:spcBef>
                <a:spcPts val="0"/>
              </a:spcBef>
              <a:spcAft>
                <a:spcPts val="0"/>
              </a:spcAft>
              <a:buNone/>
            </a:pPr>
            <a:r>
              <a:t/>
            </a:r>
            <a:endParaRPr sz="1800">
              <a:latin typeface="Calibri"/>
              <a:ea typeface="Calibri"/>
              <a:cs typeface="Calibri"/>
              <a:sym typeface="Calibri"/>
            </a:endParaRPr>
          </a:p>
          <a:p>
            <a:pPr algn="l" indent="-342900" lvl="0" marL="457200" marR="0" rtl="0">
              <a:lnSpc>
                <a:spcPct val="100000"/>
              </a:lnSpc>
              <a:spcBef>
                <a:spcPts val="400"/>
              </a:spcBef>
              <a:spcAft>
                <a:spcPts val="0"/>
              </a:spcAft>
              <a:buClr>
                <a:srgbClr val="FFD806"/>
              </a:buClr>
              <a:buSzPts val="1800"/>
              <a:buFont typeface="Calibri"/>
              <a:buChar char="★"/>
            </a:pPr>
            <a:r>
              <a:rPr lang="en" sz="1800">
                <a:latin typeface="Calibri"/>
                <a:ea typeface="Calibri"/>
                <a:cs typeface="Calibri"/>
                <a:sym typeface="Calibri"/>
              </a:rPr>
              <a:t>Inform us about your decision –we are here to help!</a:t>
            </a:r>
            <a:endParaRPr cap="none" i="0" strike="noStrike" sz="1800" u="none">
              <a:solidFill>
                <a:srgbClr val="000000"/>
              </a:solidFill>
              <a:latin typeface="Calibri"/>
              <a:ea typeface="Calibri"/>
              <a:cs typeface="Calibri"/>
              <a:sym typeface="Calibri"/>
            </a:endParaRPr>
          </a:p>
          <a:p>
            <a:pPr algn="l" indent="0" lvl="0" marL="1371600" marR="0" rtl="0">
              <a:lnSpc>
                <a:spcPct val="50000"/>
              </a:lnSpc>
              <a:spcBef>
                <a:spcPts val="0"/>
              </a:spcBef>
              <a:spcAft>
                <a:spcPts val="0"/>
              </a:spcAft>
              <a:buNone/>
            </a:pPr>
            <a:r>
              <a:t/>
            </a:r>
            <a:endParaRPr sz="1800">
              <a:latin typeface="Calibri"/>
              <a:ea typeface="Calibri"/>
              <a:cs typeface="Calibri"/>
              <a:sym typeface="Calibri"/>
            </a:endParaRPr>
          </a:p>
          <a:p>
            <a:pPr algn="l" indent="-342900" lvl="0" marL="457200" marR="0" rtl="0">
              <a:lnSpc>
                <a:spcPct val="100000"/>
              </a:lnSpc>
              <a:spcBef>
                <a:spcPts val="400"/>
              </a:spcBef>
              <a:spcAft>
                <a:spcPts val="0"/>
              </a:spcAft>
              <a:buClr>
                <a:srgbClr val="FFD806"/>
              </a:buClr>
              <a:buSzPts val="1800"/>
              <a:buFont typeface="Calibri"/>
              <a:buChar char="★"/>
            </a:pPr>
            <a:r>
              <a:rPr lang="en" sz="1800">
                <a:latin typeface="Calibri"/>
                <a:ea typeface="Calibri"/>
                <a:cs typeface="Calibri"/>
                <a:sym typeface="Calibri"/>
              </a:rPr>
              <a:t>Contact our Volunteer Action Manager for an orientation about CRY America and how to start an Action Center - </a:t>
            </a:r>
            <a:r>
              <a:rPr lang="en" sz="1800" u="sng">
                <a:solidFill>
                  <a:schemeClr val="hlink"/>
                </a:solidFill>
                <a:latin typeface="Calibri"/>
                <a:ea typeface="Calibri"/>
                <a:cs typeface="Calibri"/>
                <a:sym typeface="Calibri"/>
                <a:hlinkClick r:id="rId5"/>
              </a:rPr>
              <a:t> volunteers@cryamerica.org</a:t>
            </a:r>
            <a:r>
              <a:rPr lang="en" sz="1800">
                <a:latin typeface="Calibri"/>
                <a:ea typeface="Calibri"/>
                <a:cs typeface="Calibri"/>
                <a:sym typeface="Calibri"/>
              </a:rPr>
              <a:t> </a:t>
            </a:r>
            <a:endParaRPr cap="none" i="0" strike="noStrike" sz="1800" u="none">
              <a:solidFill>
                <a:srgbClr val="000000"/>
              </a:solidFill>
              <a:latin typeface="Calibri"/>
              <a:ea typeface="Calibri"/>
              <a:cs typeface="Calibri"/>
              <a:sym typeface="Calibri"/>
            </a:endParaRPr>
          </a:p>
          <a:p>
            <a:pPr algn="l" indent="0" lvl="0" marL="1371600" marR="0" rtl="0">
              <a:lnSpc>
                <a:spcPct val="50000"/>
              </a:lnSpc>
              <a:spcBef>
                <a:spcPts val="0"/>
              </a:spcBef>
              <a:spcAft>
                <a:spcPts val="0"/>
              </a:spcAft>
              <a:buNone/>
            </a:pPr>
            <a:r>
              <a:t/>
            </a:r>
            <a:endParaRPr sz="1800">
              <a:latin typeface="Calibri"/>
              <a:ea typeface="Calibri"/>
              <a:cs typeface="Calibri"/>
              <a:sym typeface="Calibri"/>
            </a:endParaRPr>
          </a:p>
          <a:p>
            <a:pPr algn="l" indent="-342900" lvl="0" marL="457200" marR="0" rtl="0">
              <a:lnSpc>
                <a:spcPct val="100000"/>
              </a:lnSpc>
              <a:spcBef>
                <a:spcPts val="400"/>
              </a:spcBef>
              <a:spcAft>
                <a:spcPts val="0"/>
              </a:spcAft>
              <a:buClr>
                <a:srgbClr val="FFD806"/>
              </a:buClr>
              <a:buSzPts val="1800"/>
              <a:buFont typeface="Calibri"/>
              <a:buChar char="★"/>
            </a:pPr>
            <a:r>
              <a:rPr lang="en" sz="1800">
                <a:latin typeface="Calibri"/>
                <a:ea typeface="Calibri"/>
                <a:cs typeface="Calibri"/>
                <a:sym typeface="Calibri"/>
              </a:rPr>
              <a:t>Follow CRY America’s social media handles:                                         Facebook: </a:t>
            </a:r>
            <a:r>
              <a:rPr lang="en" sz="1800" u="sng">
                <a:solidFill>
                  <a:schemeClr val="hlink"/>
                </a:solidFill>
                <a:latin typeface="Calibri"/>
                <a:ea typeface="Calibri"/>
                <a:cs typeface="Calibri"/>
                <a:sym typeface="Calibri"/>
                <a:hlinkClick r:id="rId6"/>
              </a:rPr>
              <a:t>https://www.facebook.com/america.cry/ </a:t>
            </a:r>
            <a:r>
              <a:rPr lang="en" sz="1800">
                <a:latin typeface="Calibri"/>
                <a:ea typeface="Calibri"/>
                <a:cs typeface="Calibri"/>
                <a:sym typeface="Calibri"/>
              </a:rPr>
              <a:t>                           Instagram: </a:t>
            </a:r>
            <a:r>
              <a:rPr lang="en" sz="1800" u="sng">
                <a:solidFill>
                  <a:schemeClr val="hlink"/>
                </a:solidFill>
                <a:latin typeface="Calibri"/>
                <a:ea typeface="Calibri"/>
                <a:cs typeface="Calibri"/>
                <a:sym typeface="Calibri"/>
                <a:hlinkClick r:id="rId7"/>
              </a:rPr>
              <a:t>https://www.instagram.com/cry.america/</a:t>
            </a:r>
            <a:r>
              <a:rPr lang="en" sz="1800">
                <a:latin typeface="Calibri"/>
                <a:ea typeface="Calibri"/>
                <a:cs typeface="Calibri"/>
                <a:sym typeface="Calibri"/>
              </a:rPr>
              <a:t>                            LinkedIn: </a:t>
            </a:r>
            <a:r>
              <a:rPr lang="en" sz="1800" u="sng">
                <a:solidFill>
                  <a:schemeClr val="hlink"/>
                </a:solidFill>
                <a:latin typeface="Calibri"/>
                <a:ea typeface="Calibri"/>
                <a:cs typeface="Calibri"/>
                <a:sym typeface="Calibri"/>
                <a:hlinkClick r:id="rId8"/>
              </a:rPr>
              <a:t>https://www.linkedin.com/company/cry-america-inc/</a:t>
            </a:r>
            <a:r>
              <a:rPr lang="en" sz="1800">
                <a:latin typeface="Calibri"/>
                <a:ea typeface="Calibri"/>
                <a:cs typeface="Calibri"/>
                <a:sym typeface="Calibri"/>
              </a:rPr>
              <a:t> </a:t>
            </a:r>
            <a:endParaRPr sz="1800">
              <a:latin typeface="Calibri"/>
              <a:ea typeface="Calibri"/>
              <a:cs typeface="Calibri"/>
              <a:sym typeface="Calibri"/>
            </a:endParaRPr>
          </a:p>
          <a:p>
            <a:pPr algn="l" indent="0" lvl="0" marL="0" marR="0" rtl="0">
              <a:lnSpc>
                <a:spcPct val="50000"/>
              </a:lnSpc>
              <a:spcBef>
                <a:spcPts val="0"/>
              </a:spcBef>
              <a:spcAft>
                <a:spcPts val="0"/>
              </a:spcAft>
              <a:buNone/>
            </a:pPr>
            <a:r>
              <a:t/>
            </a:r>
            <a:endParaRPr sz="1800">
              <a:latin typeface="Calibri"/>
              <a:ea typeface="Calibri"/>
              <a:cs typeface="Calibri"/>
              <a:sym typeface="Calibri"/>
            </a:endParaRPr>
          </a:p>
          <a:p>
            <a:pPr algn="l" indent="-342900" lvl="0" marL="457200" marR="0" rtl="0">
              <a:lnSpc>
                <a:spcPct val="100000"/>
              </a:lnSpc>
              <a:spcBef>
                <a:spcPts val="400"/>
              </a:spcBef>
              <a:spcAft>
                <a:spcPts val="0"/>
              </a:spcAft>
              <a:buClr>
                <a:srgbClr val="FFD806"/>
              </a:buClr>
              <a:buSzPts val="1800"/>
              <a:buFont typeface="Calibri"/>
              <a:buChar char="★"/>
            </a:pPr>
            <a:r>
              <a:rPr lang="en" sz="1800">
                <a:latin typeface="Calibri"/>
                <a:ea typeface="Calibri"/>
                <a:cs typeface="Calibri"/>
                <a:sym typeface="Calibri"/>
              </a:rPr>
              <a:t>Go through the CRY America FAQs </a:t>
            </a:r>
            <a:r>
              <a:rPr lang="en" sz="1800" u="sng">
                <a:solidFill>
                  <a:schemeClr val="hlink"/>
                </a:solidFill>
                <a:latin typeface="Calibri"/>
                <a:ea typeface="Calibri"/>
                <a:cs typeface="Calibri"/>
                <a:sym typeface="Calibri"/>
                <a:hlinkClick r:id="rId9"/>
              </a:rPr>
              <a:t>https://www.cryamerica.org/faqs/ </a:t>
            </a:r>
            <a:endParaRPr sz="1800">
              <a:latin typeface="Calibri"/>
              <a:ea typeface="Calibri"/>
              <a:cs typeface="Calibri"/>
              <a:sym typeface="Calibri"/>
            </a:endParaRPr>
          </a:p>
        </p:txBody>
      </p:sp>
      <p:pic>
        <p:nvPicPr>
          <p:cNvPr id="83" name="Google Shape;83;p16" title="3.png"/>
          <p:cNvPicPr preferRelativeResize="0"/>
          <p:nvPr/>
        </p:nvPicPr>
        <p:blipFill rotWithShape="1">
          <a:blip r:embed="rId10">
            <a:alphaModFix/>
          </a:blip>
          <a:srcRect b="22" r="50"/>
          <a:stretch/>
        </p:blipFill>
        <p:spPr>
          <a:xfrm>
            <a:off x="5998175" y="1094025"/>
            <a:ext cx="3145824" cy="4049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7"/>
          <p:cNvSpPr/>
          <p:nvPr/>
        </p:nvSpPr>
        <p:spPr>
          <a:xfrm>
            <a:off x="881750" y="429989"/>
            <a:ext cx="7870500" cy="429900"/>
          </a:xfrm>
          <a:prstGeom prst="rect">
            <a:avLst/>
          </a:prstGeom>
          <a:solidFill>
            <a:srgbClr val="1CB6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9" name="Google Shape;89;p17" title="boy doodle.png"/>
          <p:cNvPicPr preferRelativeResize="0"/>
          <p:nvPr/>
        </p:nvPicPr>
        <p:blipFill>
          <a:blip r:embed="rId4">
            <a:alphaModFix/>
          </a:blip>
          <a:stretch>
            <a:fillRect/>
          </a:stretch>
        </p:blipFill>
        <p:spPr>
          <a:xfrm>
            <a:off x="-32657" y="-48986"/>
            <a:ext cx="8327573" cy="4684276"/>
          </a:xfrm>
          <a:prstGeom prst="rect">
            <a:avLst/>
          </a:prstGeom>
          <a:noFill/>
          <a:ln>
            <a:noFill/>
          </a:ln>
        </p:spPr>
      </p:pic>
      <p:sp>
        <p:nvSpPr>
          <p:cNvPr id="90" name="Google Shape;90;p17"/>
          <p:cNvSpPr txBox="1"/>
          <p:nvPr/>
        </p:nvSpPr>
        <p:spPr>
          <a:xfrm>
            <a:off x="67750" y="859900"/>
            <a:ext cx="8989500" cy="40023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Start talking to people about your Action Center:</a:t>
            </a:r>
            <a:endParaRPr sz="1800">
              <a:solidFill>
                <a:schemeClr val="dk1"/>
              </a:solidFill>
              <a:latin typeface="Calibri"/>
              <a:ea typeface="Calibri"/>
              <a:cs typeface="Calibri"/>
              <a:sym typeface="Calibri"/>
            </a:endParaRPr>
          </a:p>
          <a:p>
            <a:pPr indent="-342900" lvl="0" marL="914400" rtl="0" algn="l">
              <a:lnSpc>
                <a:spcPct val="115000"/>
              </a:lnSpc>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Talk to your friends and family</a:t>
            </a:r>
            <a:endParaRPr sz="1800">
              <a:solidFill>
                <a:schemeClr val="dk1"/>
              </a:solidFill>
              <a:latin typeface="Calibri"/>
              <a:ea typeface="Calibri"/>
              <a:cs typeface="Calibri"/>
              <a:sym typeface="Calibri"/>
            </a:endParaRPr>
          </a:p>
          <a:p>
            <a:pPr indent="-342900" lvl="0" marL="914400" rtl="0" algn="l">
              <a:lnSpc>
                <a:spcPct val="115000"/>
              </a:lnSpc>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Talk to your colleagues </a:t>
            </a:r>
            <a:endParaRPr sz="1800">
              <a:solidFill>
                <a:schemeClr val="dk1"/>
              </a:solidFill>
              <a:latin typeface="Calibri"/>
              <a:ea typeface="Calibri"/>
              <a:cs typeface="Calibri"/>
              <a:sym typeface="Calibri"/>
            </a:endParaRPr>
          </a:p>
          <a:p>
            <a:pPr indent="-342900" lvl="0" marL="914400" rtl="0" algn="l">
              <a:lnSpc>
                <a:spcPct val="115000"/>
              </a:lnSpc>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Set up booths/stalls at other community events in your area</a:t>
            </a:r>
            <a:endParaRPr sz="1800">
              <a:solidFill>
                <a:schemeClr val="dk1"/>
              </a:solidFill>
              <a:latin typeface="Calibri"/>
              <a:ea typeface="Calibri"/>
              <a:cs typeface="Calibri"/>
              <a:sym typeface="Calibri"/>
            </a:endParaRPr>
          </a:p>
          <a:p>
            <a:pPr indent="0" lvl="0" marL="914400" rtl="0" algn="l">
              <a:lnSpc>
                <a:spcPct val="5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Start recruiting &amp; forming a group of Core Volunteers:</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Recruit at least 5 - 8 volunteers who are willing to help you plan and organize fundraising events</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Ask them about events that they would like to organize &amp; attend</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Allocate responsibilities to your core group as per their interests (CRY Walk Lead, Volunteer Recruitment, Accounts, Sponsorships, Media Outreach etc)</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Ensure regular communications with volunteers</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Start a WhatsApp group to discuss events &amp; keep everyone connected </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Organize Zoom &amp; face-to-face meetings especially during planning stages &amp; after a successful event</a:t>
            </a:r>
            <a:endParaRPr sz="1800">
              <a:solidFill>
                <a:schemeClr val="dk1"/>
              </a:solidFill>
              <a:latin typeface="Calibri"/>
              <a:ea typeface="Calibri"/>
              <a:cs typeface="Calibri"/>
              <a:sym typeface="Calibri"/>
            </a:endParaRPr>
          </a:p>
        </p:txBody>
      </p:sp>
      <p:sp>
        <p:nvSpPr>
          <p:cNvPr id="91" name="Google Shape;91;p17"/>
          <p:cNvSpPr txBox="1"/>
          <p:nvPr/>
        </p:nvSpPr>
        <p:spPr>
          <a:xfrm>
            <a:off x="1371600" y="310254"/>
            <a:ext cx="7381500" cy="685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2000">
                <a:latin typeface="Roboto Serif"/>
                <a:ea typeface="Roboto Serif"/>
                <a:cs typeface="Roboto Serif"/>
                <a:sym typeface="Roboto Serif"/>
              </a:rPr>
              <a:t>Start Your AC: Form Your Core Volunteer Group</a:t>
            </a:r>
            <a:endParaRPr b="1" sz="2000">
              <a:latin typeface="Roboto Serif"/>
              <a:ea typeface="Roboto Serif"/>
              <a:cs typeface="Roboto Serif"/>
              <a:sym typeface="Roboto Serif"/>
            </a:endParaRPr>
          </a:p>
        </p:txBody>
      </p:sp>
    </p:spTree>
  </p:cSld>
  <p:clrMapOvr>
    <a:masterClrMapping/>
  </p:clrMapOvr>
</p:sld>
</file>

<file path=ppt/slides/slide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8"/>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97" name="Google Shape;97;p18" title="girl doodle.png"/>
          <p:cNvPicPr preferRelativeResize="0"/>
          <p:nvPr/>
        </p:nvPicPr>
        <p:blipFill>
          <a:blip r:embed="rId4">
            <a:alphaModFix/>
          </a:blip>
          <a:stretch>
            <a:fillRect/>
          </a:stretch>
        </p:blipFill>
        <p:spPr>
          <a:xfrm>
            <a:off x="-16329" y="-60225"/>
            <a:ext cx="8441851" cy="4748549"/>
          </a:xfrm>
          <a:prstGeom prst="rect">
            <a:avLst/>
          </a:prstGeom>
          <a:noFill/>
          <a:ln>
            <a:noFill/>
          </a:ln>
        </p:spPr>
      </p:pic>
      <p:sp>
        <p:nvSpPr>
          <p:cNvPr id="98" name="Google Shape;98;p18"/>
          <p:cNvSpPr txBox="1"/>
          <p:nvPr/>
        </p:nvSpPr>
        <p:spPr>
          <a:xfrm>
            <a:off x="1371600" y="310254"/>
            <a:ext cx="6400800" cy="685800"/>
          </a:xfrm>
          <a:prstGeom prst="rect">
            <a:avLst/>
          </a:prstGeom>
          <a:noFill/>
          <a:ln>
            <a:noFill/>
          </a:ln>
        </p:spPr>
        <p:txBody>
          <a:bodyPr anchor="ctr" anchorCtr="0" bIns="45700" lIns="91425" rIns="91425" spcFirstLastPara="1" tIns="45700" wrap="square">
            <a:noAutofit/>
          </a:bodyPr>
          <a:lstStyle/>
          <a:p>
            <a:pPr algn="l" indent="0" lvl="0" marL="0" rtl="0">
              <a:spcBef>
                <a:spcPts val="0"/>
              </a:spcBef>
              <a:spcAft>
                <a:spcPts val="0"/>
              </a:spcAft>
              <a:buClr>
                <a:schemeClr val="dk1"/>
              </a:buClr>
              <a:buSzPts val="1100"/>
              <a:buFont typeface="Arial"/>
              <a:buNone/>
            </a:pPr>
            <a:r>
              <a:rPr b="1" lang="en" sz="2000">
                <a:latin typeface="Roboto Serif"/>
                <a:ea typeface="Roboto Serif"/>
                <a:cs typeface="Roboto Serif"/>
                <a:sym typeface="Roboto Serif"/>
              </a:rPr>
              <a:t>Start Your AC: Understand AC Guidelines</a:t>
            </a:r>
            <a:endParaRPr b="1" sz="2000">
              <a:latin typeface="Roboto Serif"/>
              <a:ea typeface="Roboto Serif"/>
              <a:cs typeface="Roboto Serif"/>
              <a:sym typeface="Roboto Serif"/>
            </a:endParaRPr>
          </a:p>
        </p:txBody>
      </p:sp>
      <p:sp>
        <p:nvSpPr>
          <p:cNvPr id="99" name="Google Shape;99;p18"/>
          <p:cNvSpPr txBox="1"/>
          <p:nvPr/>
        </p:nvSpPr>
        <p:spPr>
          <a:xfrm>
            <a:off x="457196" y="1197427"/>
            <a:ext cx="6825300" cy="3592200"/>
          </a:xfrm>
          <a:prstGeom prst="rect">
            <a:avLst/>
          </a:prstGeom>
          <a:noFill/>
          <a:ln>
            <a:noFill/>
          </a:ln>
        </p:spPr>
        <p:txBody>
          <a:bodyPr anchor="t" anchorCtr="0" bIns="91425" lIns="91425" rIns="91425" spcFirstLastPara="1" tIns="91425" wrap="square">
            <a:noAutofit/>
          </a:bodyPr>
          <a:lstStyle/>
          <a:p>
            <a:pPr algn="l" indent="-330200" lvl="0" marL="457200" rtl="0">
              <a:lnSpc>
                <a:spcPct val="115000"/>
              </a:lnSpc>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Welcome to the national group</a:t>
            </a:r>
            <a:endParaRPr sz="1600">
              <a:solidFill>
                <a:schemeClr val="dk1"/>
              </a:solidFill>
              <a:latin typeface="Calibri"/>
              <a:ea typeface="Calibri"/>
              <a:cs typeface="Calibri"/>
              <a:sym typeface="Calibri"/>
            </a:endParaRPr>
          </a:p>
          <a:p>
            <a:pPr algn="l" indent="-323850" lvl="0" marL="914400" rtl="0">
              <a:lnSpc>
                <a:spcPct val="100000"/>
              </a:lnSpc>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Connect with the Volunteer Manager at volunteers@cryamerica.org for support and onboarding</a:t>
            </a:r>
            <a:endParaRPr sz="1500">
              <a:solidFill>
                <a:schemeClr val="dk1"/>
              </a:solidFill>
              <a:latin typeface="Calibri"/>
              <a:ea typeface="Calibri"/>
              <a:cs typeface="Calibri"/>
              <a:sym typeface="Calibri"/>
            </a:endParaRPr>
          </a:p>
          <a:p>
            <a:pPr algn="l" indent="-323850" lvl="0" marL="914400" rtl="0">
              <a:lnSpc>
                <a:spcPct val="115000"/>
              </a:lnSpc>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Join CRY America’s Volunteer Leaders WhatsApp group   </a:t>
            </a:r>
            <a:endParaRPr sz="1500">
              <a:solidFill>
                <a:schemeClr val="dk1"/>
              </a:solidFill>
              <a:latin typeface="Calibri"/>
              <a:ea typeface="Calibri"/>
              <a:cs typeface="Calibri"/>
              <a:sym typeface="Calibri"/>
            </a:endParaRPr>
          </a:p>
          <a:p>
            <a:pPr algn="l" indent="-323850" lvl="0" marL="914400" rtl="0">
              <a:lnSpc>
                <a:spcPct val="115000"/>
              </a:lnSpc>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The Volunteer Manager will share with you AC event plans / guidelines, CRY America’s Fundraising platform, accounting procedures, insurance requirements and national branding/ communication guidelines </a:t>
            </a:r>
            <a:endParaRPr sz="1500">
              <a:solidFill>
                <a:schemeClr val="dk1"/>
              </a:solidFill>
              <a:latin typeface="Calibri"/>
              <a:ea typeface="Calibri"/>
              <a:cs typeface="Calibri"/>
              <a:sym typeface="Calibri"/>
            </a:endParaRPr>
          </a:p>
          <a:p>
            <a:pPr algn="l" indent="0" lvl="0" marL="914400" rtl="0">
              <a:lnSpc>
                <a:spcPct val="50000"/>
              </a:lnSpc>
              <a:spcBef>
                <a:spcPts val="0"/>
              </a:spcBef>
              <a:spcAft>
                <a:spcPts val="0"/>
              </a:spcAft>
              <a:buNone/>
            </a:pPr>
            <a:r>
              <a:t/>
            </a:r>
            <a:endParaRPr sz="1600">
              <a:solidFill>
                <a:schemeClr val="dk1"/>
              </a:solidFill>
              <a:latin typeface="Calibri"/>
              <a:ea typeface="Calibri"/>
              <a:cs typeface="Calibri"/>
              <a:sym typeface="Calibri"/>
            </a:endParaRPr>
          </a:p>
          <a:p>
            <a:pPr algn="l" indent="-330200" lvl="0" marL="457200" rtl="0">
              <a:spcBef>
                <a:spcPts val="0"/>
              </a:spcBef>
              <a:spcAft>
                <a:spcPts val="0"/>
              </a:spcAft>
              <a:buClr>
                <a:srgbClr val="FFD806"/>
              </a:buClr>
              <a:buSzPts val="1600"/>
              <a:buFont typeface="Calibri"/>
              <a:buChar char="★"/>
            </a:pPr>
            <a:r>
              <a:rPr lang="en" sz="1600">
                <a:solidFill>
                  <a:schemeClr val="dk1"/>
                </a:solidFill>
                <a:latin typeface="Calibri"/>
                <a:ea typeface="Calibri"/>
                <a:cs typeface="Calibri"/>
                <a:sym typeface="Calibri"/>
              </a:rPr>
              <a:t>Start planning your Action Center’s 1st event with your core group:</a:t>
            </a:r>
            <a:endParaRPr sz="16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Explore different events that interests your core group</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Explore different events that will interest your local community</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Choose a small to medium low-cost event to start with</a:t>
            </a:r>
            <a:endParaRPr sz="1500">
              <a:solidFill>
                <a:schemeClr val="dk1"/>
              </a:solidFill>
              <a:latin typeface="Calibri"/>
              <a:ea typeface="Calibri"/>
              <a:cs typeface="Calibri"/>
              <a:sym typeface="Calibri"/>
            </a:endParaRPr>
          </a:p>
        </p:txBody>
      </p:sp>
      <p:pic>
        <p:nvPicPr>
          <p:cNvPr id="100" name="Google Shape;100;p18" title="CW0A9501.png"/>
          <p:cNvPicPr preferRelativeResize="0"/>
          <p:nvPr/>
        </p:nvPicPr>
        <p:blipFill rotWithShape="1">
          <a:blip r:embed="rId5">
            <a:alphaModFix/>
          </a:blip>
          <a:srcRect l="77"/>
          <a:stretch/>
        </p:blipFill>
        <p:spPr>
          <a:xfrm flipH="1">
            <a:off x="7184524" y="1128500"/>
            <a:ext cx="1959476" cy="40566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9"/>
          <p:cNvSpPr/>
          <p:nvPr/>
        </p:nvSpPr>
        <p:spPr>
          <a:xfrm>
            <a:off x="881750" y="429989"/>
            <a:ext cx="7870500" cy="429900"/>
          </a:xfrm>
          <a:prstGeom prst="rect">
            <a:avLst/>
          </a:prstGeom>
          <a:solidFill>
            <a:srgbClr val="1CB6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06" name="Google Shape;106;p19" title="boy doodle.png"/>
          <p:cNvPicPr preferRelativeResize="0"/>
          <p:nvPr/>
        </p:nvPicPr>
        <p:blipFill>
          <a:blip r:embed="rId4">
            <a:alphaModFix/>
          </a:blip>
          <a:stretch>
            <a:fillRect/>
          </a:stretch>
        </p:blipFill>
        <p:spPr>
          <a:xfrm>
            <a:off x="-32657" y="-48986"/>
            <a:ext cx="8327573" cy="4684276"/>
          </a:xfrm>
          <a:prstGeom prst="rect">
            <a:avLst/>
          </a:prstGeom>
          <a:noFill/>
          <a:ln>
            <a:noFill/>
          </a:ln>
        </p:spPr>
      </p:pic>
      <p:sp>
        <p:nvSpPr>
          <p:cNvPr id="107" name="Google Shape;107;p19"/>
          <p:cNvSpPr txBox="1"/>
          <p:nvPr/>
        </p:nvSpPr>
        <p:spPr>
          <a:xfrm>
            <a:off x="1371600" y="310254"/>
            <a:ext cx="7381500" cy="685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2000">
                <a:latin typeface="Roboto Serif"/>
                <a:ea typeface="Roboto Serif"/>
                <a:cs typeface="Roboto Serif"/>
                <a:sym typeface="Roboto Serif"/>
              </a:rPr>
              <a:t>Start Your AC: Promote Your Action Center</a:t>
            </a:r>
            <a:endParaRPr b="1" sz="2000">
              <a:latin typeface="Roboto Serif"/>
              <a:ea typeface="Roboto Serif"/>
              <a:cs typeface="Roboto Serif"/>
              <a:sym typeface="Roboto Serif"/>
            </a:endParaRPr>
          </a:p>
        </p:txBody>
      </p:sp>
      <p:sp>
        <p:nvSpPr>
          <p:cNvPr id="108" name="Google Shape;108;p19"/>
          <p:cNvSpPr txBox="1"/>
          <p:nvPr/>
        </p:nvSpPr>
        <p:spPr>
          <a:xfrm>
            <a:off x="228611" y="996057"/>
            <a:ext cx="8686800" cy="35595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Showcase your Action Center and Events through booths/ stalls/tables at community events in your city. This is a great way to recruit new volunteers and donors</a:t>
            </a:r>
            <a:endParaRPr sz="1800">
              <a:solidFill>
                <a:schemeClr val="dk1"/>
              </a:solidFill>
              <a:latin typeface="Calibri"/>
              <a:ea typeface="Calibri"/>
              <a:cs typeface="Calibri"/>
              <a:sym typeface="Calibri"/>
            </a:endParaRPr>
          </a:p>
          <a:p>
            <a:pPr indent="0" lvl="0" marL="914400" rtl="0" algn="l">
              <a:lnSpc>
                <a:spcPct val="5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Contact groups in your city to promote your AC and Events:</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Contact Indian Associations in your city like Dance Schools, Cultural Associations, Cricket Leagues etc.</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Contact networks like NetIP and TIE in your city and  request them to introduce CRY America at their next meeting/event.</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Have a CRY Volunteer sign-up sheet at all events</a:t>
            </a:r>
            <a:endParaRPr sz="1800">
              <a:solidFill>
                <a:schemeClr val="dk1"/>
              </a:solidFill>
              <a:latin typeface="Calibri"/>
              <a:ea typeface="Calibri"/>
              <a:cs typeface="Calibri"/>
              <a:sym typeface="Calibri"/>
            </a:endParaRPr>
          </a:p>
          <a:p>
            <a:pPr indent="0" lvl="0" marL="0" rtl="0" algn="l">
              <a:lnSpc>
                <a:spcPct val="5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Employ multiple avenues to publicize your Action Center and Event in your city/local community</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Place fliers and posters at locations frequented by the Indian community (such as shops, grocery stores, restaurants, movie theatres etc.)</a:t>
            </a:r>
            <a:endParaRPr sz="1800">
              <a:solidFill>
                <a:schemeClr val="dk1"/>
              </a:solidFill>
              <a:latin typeface="Calibri"/>
              <a:ea typeface="Calibri"/>
              <a:cs typeface="Calibri"/>
              <a:sym typeface="Calibri"/>
            </a:endParaRPr>
          </a:p>
          <a:p>
            <a:pPr indent="-342900" lvl="0" marL="914400" rtl="0" algn="l">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Place CRY America leaflets &amp; event invites on local online networks, newsgroups, WhatsApp groups &amp; websites</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2" name="Shape 112"/>
        <p:cNvGrpSpPr/>
        <p:nvPr/>
      </p:nvGrpSpPr>
      <p:grpSpPr>
        <a:xfrm>
          <a:off x="0" y="0"/>
          <a:ext cx="0" cy="0"/>
          <a:chOff x="0" y="0"/>
          <a:chExt cx="0" cy="0"/>
        </a:xfrm>
      </p:grpSpPr>
      <p:sp>
        <p:nvSpPr>
          <p:cNvPr id="113" name="Google Shape;113;p20"/>
          <p:cNvSpPr/>
          <p:nvPr/>
        </p:nvSpPr>
        <p:spPr>
          <a:xfrm>
            <a:off x="881750" y="429989"/>
            <a:ext cx="7870500" cy="429900"/>
          </a:xfrm>
          <a:prstGeom prst="rect">
            <a:avLst/>
          </a:prstGeom>
          <a:solidFill>
            <a:srgbClr val="1CB6B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4" name="Google Shape;114;p20" title="girl doodle.png"/>
          <p:cNvPicPr preferRelativeResize="0"/>
          <p:nvPr/>
        </p:nvPicPr>
        <p:blipFill>
          <a:blip r:embed="rId4">
            <a:alphaModFix/>
          </a:blip>
          <a:stretch>
            <a:fillRect/>
          </a:stretch>
        </p:blipFill>
        <p:spPr>
          <a:xfrm>
            <a:off x="-16329" y="-60225"/>
            <a:ext cx="8441851" cy="4748549"/>
          </a:xfrm>
          <a:prstGeom prst="rect">
            <a:avLst/>
          </a:prstGeom>
          <a:noFill/>
          <a:ln>
            <a:noFill/>
          </a:ln>
        </p:spPr>
      </p:pic>
      <p:sp>
        <p:nvSpPr>
          <p:cNvPr id="115" name="Google Shape;115;p20"/>
          <p:cNvSpPr txBox="1"/>
          <p:nvPr/>
        </p:nvSpPr>
        <p:spPr>
          <a:xfrm>
            <a:off x="1371600" y="310250"/>
            <a:ext cx="7279200" cy="664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2000">
                <a:latin typeface="Roboto Serif"/>
                <a:ea typeface="Roboto Serif"/>
                <a:cs typeface="Roboto Serif"/>
                <a:sym typeface="Roboto Serif"/>
              </a:rPr>
              <a:t>Shaping Your an AC: Organize Your First Event</a:t>
            </a:r>
            <a:endParaRPr b="1" sz="2000">
              <a:latin typeface="Roboto Serif"/>
              <a:ea typeface="Roboto Serif"/>
              <a:cs typeface="Roboto Serif"/>
              <a:sym typeface="Roboto Serif"/>
            </a:endParaRPr>
          </a:p>
        </p:txBody>
      </p:sp>
      <p:sp>
        <p:nvSpPr>
          <p:cNvPr id="116" name="Google Shape;116;p20"/>
          <p:cNvSpPr txBox="1"/>
          <p:nvPr/>
        </p:nvSpPr>
        <p:spPr>
          <a:xfrm>
            <a:off x="125" y="1094350"/>
            <a:ext cx="9144000" cy="3662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Plan &amp; organize your first Action Center Event! </a:t>
            </a:r>
            <a:endParaRPr sz="1800">
              <a:solidFill>
                <a:schemeClr val="dk1"/>
              </a:solidFill>
              <a:latin typeface="Calibri"/>
              <a:ea typeface="Calibri"/>
              <a:cs typeface="Calibri"/>
              <a:sym typeface="Calibri"/>
            </a:endParaRPr>
          </a:p>
          <a:p>
            <a:pPr indent="-342900" lvl="0" marL="914400" rtl="0" algn="l">
              <a:lnSpc>
                <a:spcPct val="115000"/>
              </a:lnSpc>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Choose an event that interests your core group and your local community would like to attend </a:t>
            </a:r>
            <a:endParaRPr sz="1800">
              <a:solidFill>
                <a:schemeClr val="dk1"/>
              </a:solidFill>
              <a:latin typeface="Calibri"/>
              <a:ea typeface="Calibri"/>
              <a:cs typeface="Calibri"/>
              <a:sym typeface="Calibri"/>
            </a:endParaRPr>
          </a:p>
          <a:p>
            <a:pPr indent="-342900" lvl="0" marL="914400" rtl="0" algn="l">
              <a:lnSpc>
                <a:spcPct val="115000"/>
              </a:lnSpc>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Choose a small/medium sized event that is low-cost</a:t>
            </a:r>
            <a:endParaRPr sz="1800">
              <a:solidFill>
                <a:schemeClr val="dk1"/>
              </a:solidFill>
              <a:latin typeface="Calibri"/>
              <a:ea typeface="Calibri"/>
              <a:cs typeface="Calibri"/>
              <a:sym typeface="Calibri"/>
            </a:endParaRPr>
          </a:p>
          <a:p>
            <a:pPr indent="-342900" lvl="0" marL="914400" rtl="0" algn="l">
              <a:lnSpc>
                <a:spcPct val="115000"/>
              </a:lnSpc>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Check popular events other Action Centers have organized – we have guideline documents for many events which are available to all Action Centers</a:t>
            </a:r>
            <a:endParaRPr sz="1800">
              <a:solidFill>
                <a:schemeClr val="dk1"/>
              </a:solidFill>
              <a:latin typeface="Calibri"/>
              <a:ea typeface="Calibri"/>
              <a:cs typeface="Calibri"/>
              <a:sym typeface="Calibri"/>
            </a:endParaRPr>
          </a:p>
          <a:p>
            <a:pPr indent="-342900" lvl="0" marL="914400" rtl="0" algn="l">
              <a:lnSpc>
                <a:spcPct val="115000"/>
              </a:lnSpc>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Develop an event plan and detailed event budget with revenues, costs, number of attendees etc. Ensure that your event costs do not exceed 20-25% of the total revenues expected</a:t>
            </a:r>
            <a:endParaRPr sz="1800">
              <a:solidFill>
                <a:schemeClr val="dk1"/>
              </a:solidFill>
              <a:latin typeface="Calibri"/>
              <a:ea typeface="Calibri"/>
              <a:cs typeface="Calibri"/>
              <a:sym typeface="Calibri"/>
            </a:endParaRPr>
          </a:p>
          <a:p>
            <a:pPr indent="-342900" lvl="0" marL="914400" rtl="0" algn="l">
              <a:lnSpc>
                <a:spcPct val="115000"/>
              </a:lnSpc>
              <a:spcBef>
                <a:spcPts val="0"/>
              </a:spcBef>
              <a:spcAft>
                <a:spcPts val="0"/>
              </a:spcAft>
              <a:buClr>
                <a:srgbClr val="1CB6B7"/>
              </a:buClr>
              <a:buSzPts val="1800"/>
              <a:buFont typeface="Calibri"/>
              <a:buChar char="●"/>
            </a:pPr>
            <a:r>
              <a:rPr lang="en" sz="1800">
                <a:solidFill>
                  <a:schemeClr val="dk1"/>
                </a:solidFill>
                <a:latin typeface="Calibri"/>
                <a:ea typeface="Calibri"/>
                <a:cs typeface="Calibri"/>
                <a:sym typeface="Calibri"/>
              </a:rPr>
              <a:t>Finalize your event date &amp; book the venue.</a:t>
            </a:r>
            <a:endParaRPr sz="1800">
              <a:solidFill>
                <a:schemeClr val="dk1"/>
              </a:solidFill>
              <a:latin typeface="Calibri"/>
              <a:ea typeface="Calibri"/>
              <a:cs typeface="Calibri"/>
              <a:sym typeface="Calibri"/>
            </a:endParaRPr>
          </a:p>
          <a:p>
            <a:pPr indent="0" lvl="0" marL="914400" rtl="0" algn="l">
              <a:lnSpc>
                <a:spcPct val="5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Organize 2-3 events a year. Organizing events keep volunteers engaged &amp; is a sure way of growing your AC.</a:t>
            </a:r>
            <a:endParaRPr sz="1800">
              <a:solidFill>
                <a:schemeClr val="dk1"/>
              </a:solidFill>
              <a:latin typeface="Calibri"/>
              <a:ea typeface="Calibri"/>
              <a:cs typeface="Calibri"/>
              <a:sym typeface="Calibri"/>
            </a:endParaRPr>
          </a:p>
          <a:p>
            <a:pPr indent="0" lvl="0" marL="0" rtl="0" algn="l">
              <a:lnSpc>
                <a:spcPct val="5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rgbClr val="FFD806"/>
              </a:buClr>
              <a:buSzPts val="1800"/>
              <a:buFont typeface="Calibri"/>
              <a:buChar char="★"/>
            </a:pPr>
            <a:r>
              <a:rPr lang="en" sz="1800">
                <a:solidFill>
                  <a:schemeClr val="dk1"/>
                </a:solidFill>
                <a:latin typeface="Calibri"/>
                <a:ea typeface="Calibri"/>
                <a:cs typeface="Calibri"/>
                <a:sym typeface="Calibri"/>
              </a:rPr>
              <a:t>Each successful event = more volunteers/donors/funds &amp; a greater buzz about your AC in the community!</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1"/>
          <p:cNvSpPr/>
          <p:nvPr/>
        </p:nvSpPr>
        <p:spPr>
          <a:xfrm>
            <a:off x="881750" y="429989"/>
            <a:ext cx="7870500" cy="429900"/>
          </a:xfrm>
          <a:prstGeom prst="rect">
            <a:avLst/>
          </a:prstGeom>
          <a:solidFill>
            <a:srgbClr val="1CB6B7"/>
          </a:solidFill>
          <a:ln>
            <a:noFill/>
          </a:ln>
        </p:spPr>
        <p:txBody>
          <a:bodyPr anchor="ctr" anchorCtr="0" bIns="91425" lIns="91425" rIns="91425" spcFirstLastPara="1" tIns="91425" wrap="square">
            <a:noAutofit/>
          </a:bodyPr>
          <a:lstStyle/>
          <a:p>
            <a:pPr algn="ctr" indent="0" lvl="0" marL="0" rtl="0">
              <a:spcBef>
                <a:spcPts val="0"/>
              </a:spcBef>
              <a:spcAft>
                <a:spcPts val="0"/>
              </a:spcAft>
              <a:buNone/>
            </a:pPr>
            <a:r>
              <a:t/>
            </a:r>
            <a:endParaRPr/>
          </a:p>
        </p:txBody>
      </p:sp>
      <p:pic>
        <p:nvPicPr>
          <p:cNvPr id="122" name="Google Shape;122;p21" title="boy doodle.png"/>
          <p:cNvPicPr preferRelativeResize="0"/>
          <p:nvPr/>
        </p:nvPicPr>
        <p:blipFill>
          <a:blip r:embed="rId4">
            <a:alphaModFix/>
          </a:blip>
          <a:stretch>
            <a:fillRect/>
          </a:stretch>
        </p:blipFill>
        <p:spPr>
          <a:xfrm>
            <a:off x="-32657" y="-48986"/>
            <a:ext cx="8327573" cy="4684276"/>
          </a:xfrm>
          <a:prstGeom prst="rect">
            <a:avLst/>
          </a:prstGeom>
          <a:noFill/>
          <a:ln>
            <a:noFill/>
          </a:ln>
        </p:spPr>
      </p:pic>
      <p:sp>
        <p:nvSpPr>
          <p:cNvPr id="123" name="Google Shape;123;p21"/>
          <p:cNvSpPr txBox="1"/>
          <p:nvPr/>
        </p:nvSpPr>
        <p:spPr>
          <a:xfrm>
            <a:off x="1371600" y="310254"/>
            <a:ext cx="7381500" cy="685800"/>
          </a:xfrm>
          <a:prstGeom prst="rect">
            <a:avLst/>
          </a:prstGeom>
          <a:noFill/>
          <a:ln>
            <a:noFill/>
          </a:ln>
        </p:spPr>
        <p:txBody>
          <a:bodyPr anchor="ctr" anchorCtr="0" bIns="45700" lIns="91425" rIns="91425" spcFirstLastPara="1" tIns="45700" wrap="square">
            <a:noAutofit/>
          </a:bodyPr>
          <a:lstStyle/>
          <a:p>
            <a:pPr algn="l" indent="0" lvl="0" marL="0" rtl="0">
              <a:spcBef>
                <a:spcPts val="0"/>
              </a:spcBef>
              <a:spcAft>
                <a:spcPts val="0"/>
              </a:spcAft>
              <a:buClr>
                <a:schemeClr val="dk1"/>
              </a:buClr>
              <a:buSzPts val="1100"/>
              <a:buFont typeface="Arial"/>
              <a:buNone/>
            </a:pPr>
            <a:r>
              <a:rPr b="1" lang="en" sz="2000">
                <a:latin typeface="Roboto Serif"/>
                <a:ea typeface="Roboto Serif"/>
                <a:cs typeface="Roboto Serif"/>
                <a:sym typeface="Roboto Serif"/>
              </a:rPr>
              <a:t>Shaping Your AC: Event Possibilities</a:t>
            </a:r>
            <a:endParaRPr b="1" sz="2000">
              <a:latin typeface="Roboto Serif"/>
              <a:ea typeface="Roboto Serif"/>
              <a:cs typeface="Roboto Serif"/>
              <a:sym typeface="Roboto Serif"/>
            </a:endParaRPr>
          </a:p>
        </p:txBody>
      </p:sp>
      <p:sp>
        <p:nvSpPr>
          <p:cNvPr id="124" name="Google Shape;124;p21"/>
          <p:cNvSpPr txBox="1"/>
          <p:nvPr/>
        </p:nvSpPr>
        <p:spPr>
          <a:xfrm>
            <a:off x="277593" y="1197432"/>
            <a:ext cx="8686800" cy="35595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en" sz="1600">
                <a:solidFill>
                  <a:schemeClr val="dk1"/>
                </a:solidFill>
                <a:latin typeface="Calibri"/>
                <a:ea typeface="Calibri"/>
                <a:cs typeface="Calibri"/>
                <a:sym typeface="Calibri"/>
              </a:rPr>
              <a:t>Ideas for Action Center Fundraising Events:</a:t>
            </a:r>
            <a:endParaRPr sz="1600">
              <a:solidFill>
                <a:schemeClr val="dk1"/>
              </a:solidFill>
              <a:latin typeface="Calibri"/>
              <a:ea typeface="Calibri"/>
              <a:cs typeface="Calibri"/>
              <a:sym typeface="Calibri"/>
            </a:endParaRPr>
          </a:p>
          <a:p>
            <a:pPr algn="l" indent="0" lvl="0" marL="0" rtl="0">
              <a:lnSpc>
                <a:spcPct val="50000"/>
              </a:lnSpc>
              <a:spcBef>
                <a:spcPts val="0"/>
              </a:spcBef>
              <a:spcAft>
                <a:spcPts val="0"/>
              </a:spcAft>
              <a:buNone/>
            </a:pPr>
            <a:r>
              <a:t/>
            </a:r>
            <a:endParaRPr sz="1600">
              <a:solidFill>
                <a:schemeClr val="dk1"/>
              </a:solidFill>
              <a:latin typeface="Calibri"/>
              <a:ea typeface="Calibri"/>
              <a:cs typeface="Calibri"/>
              <a:sym typeface="Calibri"/>
            </a:endParaRPr>
          </a:p>
          <a:p>
            <a:pPr algn="l" indent="-330200" lvl="0" marL="457200" rtl="0">
              <a:spcBef>
                <a:spcPts val="0"/>
              </a:spcBef>
              <a:spcAft>
                <a:spcPts val="0"/>
              </a:spcAft>
              <a:buClr>
                <a:srgbClr val="FFD806"/>
              </a:buClr>
              <a:buSzPts val="1600"/>
              <a:buFont typeface="Calibri"/>
              <a:buChar char="★"/>
            </a:pPr>
            <a:r>
              <a:rPr b="1" lang="en" sz="1600">
                <a:solidFill>
                  <a:schemeClr val="dk1"/>
                </a:solidFill>
                <a:latin typeface="Calibri"/>
                <a:ea typeface="Calibri"/>
                <a:cs typeface="Calibri"/>
                <a:sym typeface="Calibri"/>
              </a:rPr>
              <a:t>CRY America National Events:</a:t>
            </a:r>
            <a:endParaRPr b="1" sz="16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CRY Walk </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CRY Cricket/ CRYket Tournament</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CRY Holi</a:t>
            </a:r>
            <a:endParaRPr sz="1500">
              <a:solidFill>
                <a:schemeClr val="dk1"/>
              </a:solidFill>
              <a:latin typeface="Calibri"/>
              <a:ea typeface="Calibri"/>
              <a:cs typeface="Calibri"/>
              <a:sym typeface="Calibri"/>
            </a:endParaRPr>
          </a:p>
          <a:p>
            <a:pPr algn="l" indent="0" lvl="0" marL="914400" rtl="0">
              <a:lnSpc>
                <a:spcPct val="50000"/>
              </a:lnSpc>
              <a:spcBef>
                <a:spcPts val="0"/>
              </a:spcBef>
              <a:spcAft>
                <a:spcPts val="0"/>
              </a:spcAft>
              <a:buNone/>
            </a:pPr>
            <a:r>
              <a:t/>
            </a:r>
            <a:endParaRPr sz="1600">
              <a:solidFill>
                <a:schemeClr val="dk1"/>
              </a:solidFill>
              <a:latin typeface="Calibri"/>
              <a:ea typeface="Calibri"/>
              <a:cs typeface="Calibri"/>
              <a:sym typeface="Calibri"/>
            </a:endParaRPr>
          </a:p>
          <a:p>
            <a:pPr algn="l" indent="-330200" lvl="0" marL="457200" rtl="0">
              <a:spcBef>
                <a:spcPts val="0"/>
              </a:spcBef>
              <a:spcAft>
                <a:spcPts val="0"/>
              </a:spcAft>
              <a:buClr>
                <a:srgbClr val="FFD806"/>
              </a:buClr>
              <a:buSzPts val="1600"/>
              <a:buFont typeface="Calibri"/>
              <a:buChar char="★"/>
            </a:pPr>
            <a:r>
              <a:rPr b="1" lang="en" sz="1600">
                <a:solidFill>
                  <a:schemeClr val="dk1"/>
                </a:solidFill>
                <a:latin typeface="Calibri"/>
                <a:ea typeface="Calibri"/>
                <a:cs typeface="Calibri"/>
                <a:sym typeface="Calibri"/>
              </a:rPr>
              <a:t>Other Action Center Events:</a:t>
            </a:r>
            <a:endParaRPr b="1" sz="16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Kite Flying Festival</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Bowling Evening</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DJ/ Karaoke/ Mixer Evening</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Music Concert – local bands</a:t>
            </a:r>
            <a:endParaRPr sz="1500">
              <a:solidFill>
                <a:schemeClr val="dk1"/>
              </a:solidFill>
              <a:latin typeface="Calibri"/>
              <a:ea typeface="Calibri"/>
              <a:cs typeface="Calibri"/>
              <a:sym typeface="Calibri"/>
            </a:endParaRPr>
          </a:p>
          <a:p>
            <a:pPr algn="l" indent="0" lvl="0" marL="0" rtl="0">
              <a:spcBef>
                <a:spcPts val="0"/>
              </a:spcBef>
              <a:spcAft>
                <a:spcPts val="0"/>
              </a:spcAft>
              <a:buNone/>
            </a:pPr>
            <a:r>
              <a:t/>
            </a:r>
            <a:endParaRPr sz="1500">
              <a:solidFill>
                <a:schemeClr val="dk1"/>
              </a:solidFill>
              <a:latin typeface="Calibri"/>
              <a:ea typeface="Calibri"/>
              <a:cs typeface="Calibri"/>
              <a:sym typeface="Calibri"/>
            </a:endParaRPr>
          </a:p>
          <a:p>
            <a:pPr algn="l" indent="0" lvl="0" marL="0" rtl="0">
              <a:spcBef>
                <a:spcPts val="0"/>
              </a:spcBef>
              <a:spcAft>
                <a:spcPts val="0"/>
              </a:spcAft>
              <a:buNone/>
            </a:pPr>
            <a:r>
              <a:rPr lang="en" sz="1500">
                <a:solidFill>
                  <a:schemeClr val="dk1"/>
                </a:solidFill>
                <a:latin typeface="Calibri"/>
                <a:ea typeface="Calibri"/>
                <a:cs typeface="Calibri"/>
                <a:sym typeface="Calibri"/>
              </a:rPr>
              <a:t>NOTE: Contact the Volunteer Manager for Event Guidelines</a:t>
            </a:r>
            <a:endParaRPr sz="1500">
              <a:solidFill>
                <a:schemeClr val="dk1"/>
              </a:solidFill>
              <a:latin typeface="Calibri"/>
              <a:ea typeface="Calibri"/>
              <a:cs typeface="Calibri"/>
              <a:sym typeface="Calibri"/>
            </a:endParaRPr>
          </a:p>
        </p:txBody>
      </p:sp>
      <p:sp>
        <p:nvSpPr>
          <p:cNvPr id="125" name="Google Shape;125;p21"/>
          <p:cNvSpPr txBox="1"/>
          <p:nvPr/>
        </p:nvSpPr>
        <p:spPr>
          <a:xfrm>
            <a:off x="3575961" y="1813007"/>
            <a:ext cx="4212900" cy="646500"/>
          </a:xfrm>
          <a:prstGeom prst="rect">
            <a:avLst/>
          </a:prstGeom>
          <a:noFill/>
          <a:ln>
            <a:noFill/>
          </a:ln>
        </p:spPr>
        <p:txBody>
          <a:bodyPr anchor="t" anchorCtr="0" bIns="91425" lIns="91425" rIns="91425" spcFirstLastPara="1" tIns="91425" wrap="square">
            <a:spAutoFit/>
          </a:bodyPr>
          <a:lstStyle/>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CRY Dandia/ Garba Evening</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CRY Volleyball/Throwball Tournament</a:t>
            </a:r>
            <a:endParaRPr sz="1500">
              <a:solidFill>
                <a:schemeClr val="dk2"/>
              </a:solidFill>
            </a:endParaRPr>
          </a:p>
        </p:txBody>
      </p:sp>
      <p:sp>
        <p:nvSpPr>
          <p:cNvPr id="126" name="Google Shape;126;p21"/>
          <p:cNvSpPr txBox="1"/>
          <p:nvPr/>
        </p:nvSpPr>
        <p:spPr>
          <a:xfrm>
            <a:off x="3559632" y="2862961"/>
            <a:ext cx="4931100" cy="877200"/>
          </a:xfrm>
          <a:prstGeom prst="rect">
            <a:avLst/>
          </a:prstGeom>
          <a:noFill/>
          <a:ln>
            <a:noFill/>
          </a:ln>
        </p:spPr>
        <p:txBody>
          <a:bodyPr anchor="t" anchorCtr="0" bIns="91425" lIns="91425" rIns="91425" spcFirstLastPara="1" tIns="91425" wrap="square">
            <a:spAutoFit/>
          </a:bodyPr>
          <a:lstStyle/>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Movie Screenings</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Food Festival/Stalls</a:t>
            </a:r>
            <a:endParaRPr sz="1500">
              <a:solidFill>
                <a:schemeClr val="dk1"/>
              </a:solidFill>
              <a:latin typeface="Calibri"/>
              <a:ea typeface="Calibri"/>
              <a:cs typeface="Calibri"/>
              <a:sym typeface="Calibri"/>
            </a:endParaRPr>
          </a:p>
          <a:p>
            <a:pPr algn="l" indent="-323850" lvl="0" marL="914400" rtl="0">
              <a:spcBef>
                <a:spcPts val="0"/>
              </a:spcBef>
              <a:spcAft>
                <a:spcPts val="0"/>
              </a:spcAft>
              <a:buClr>
                <a:srgbClr val="1CB6B7"/>
              </a:buClr>
              <a:buSzPts val="1500"/>
              <a:buFont typeface="Calibri"/>
              <a:buChar char="●"/>
            </a:pPr>
            <a:r>
              <a:rPr lang="en" sz="1500">
                <a:solidFill>
                  <a:schemeClr val="dk1"/>
                </a:solidFill>
                <a:latin typeface="Calibri"/>
                <a:ea typeface="Calibri"/>
                <a:cs typeface="Calibri"/>
                <a:sym typeface="Calibri"/>
              </a:rPr>
              <a:t>CRY America Booths and Stalls</a:t>
            </a:r>
            <a:endParaRPr sz="1800">
              <a:solidFill>
                <a:schemeClr val="dk2"/>
              </a:solidFill>
            </a:endParaRPr>
          </a:p>
        </p:txBody>
      </p:sp>
      <p:pic>
        <p:nvPicPr>
          <p:cNvPr id="127" name="Google Shape;127;p21" title="CW0A9399.png"/>
          <p:cNvPicPr preferRelativeResize="0"/>
          <p:nvPr/>
        </p:nvPicPr>
        <p:blipFill rotWithShape="1">
          <a:blip r:embed="rId5">
            <a:alphaModFix/>
          </a:blip>
          <a:srcRect b="7" l="-7065" r="12"/>
          <a:stretch/>
        </p:blipFill>
        <p:spPr>
          <a:xfrm>
            <a:off x="5894593" y="2522764"/>
            <a:ext cx="3216748" cy="25717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7041666</vt:lpwstr>
  </property>
  <property fmtid="{D5CDD505-2E9C-101B-9397-08002B2CF9AE}" name="NXPowerLiteSettings" pid="3">
    <vt:lpwstr>F7000400038000</vt:lpwstr>
  </property>
  <property fmtid="{D5CDD505-2E9C-101B-9397-08002B2CF9AE}" name="NXPowerLiteVersion" pid="4">
    <vt:lpwstr>S10.9.5</vt:lpwstr>
  </property>
</Properties>
</file>