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Default ContentType="image/jpeg" Extension="jpeg"/>
  <Override ContentType="application/vnd.openxmlformats-officedocument.custom-properties+xml" PartName="/docProps/custom.xml"/>
</Types>
</file>

<file path=_rels/.rels><?xml version="1.0" encoding="UTF-8" standalone="yes" ?><Relationships xmlns="http://schemas.openxmlformats.org/package/2006/relationships"><Relationship Id="rId1" Target="docProps/core.xml" Type="http://schemas.openxmlformats.org/package/2006/relationships/metadata/core-properties"/><Relationship Id="rId2" Target="ppt/presentation.xml" Type="http://schemas.openxmlformats.org/officeDocument/2006/relationships/officeDocument"/><Relationship Id="rId3"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y="5143500" cx="9144000"/>
  <p:notesSz cx="6858000" cy="9144000"/>
  <p:embeddedFontLst>
    <p:embeddedFont>
      <p:font typeface="Roboto Serif"/>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7" roundtripDataSignature="AMtx7mi2eqZrHKKT+rI57XRH/zAr5ukd2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71EBD17-C18F-4612-A557-05516ECD0244}">
  <a:tblStyle styleId="{871EBD17-C18F-4612-A557-05516ECD024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RobotoSerif-regular.fntdata"/><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RobotoSerif-italic.fntdata"/><Relationship Id="rId12" Type="http://schemas.openxmlformats.org/officeDocument/2006/relationships/slide" Target="slides/slide5.xml"/><Relationship Id="rId34" Type="http://schemas.openxmlformats.org/officeDocument/2006/relationships/font" Target="fonts/RobotoSerif-bold.fntdata"/><Relationship Id="rId15" Type="http://schemas.openxmlformats.org/officeDocument/2006/relationships/slide" Target="slides/slide8.xml"/><Relationship Id="rId37" Type="http://customschemas.google.com/relationships/presentationmetadata" Target="metadata"/><Relationship Id="rId14" Type="http://schemas.openxmlformats.org/officeDocument/2006/relationships/slide" Target="slides/slide7.xml"/><Relationship Id="rId36" Type="http://schemas.openxmlformats.org/officeDocument/2006/relationships/font" Target="fonts/RobotoSerif-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bd87a06345_0_5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bd87a06345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bd87a06345_0_6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bd87a06345_0_6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bd87a06345_0_7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g3bd87a06345_0_7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bd87a06345_0_7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g3bd87a06345_0_7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bd87a06345_0_8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3bd87a06345_0_8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bd87a06345_0_8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bd87a06345_0_8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bd87a06345_0_9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bd87a06345_0_9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bd87a06345_0_9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g3bd87a06345_0_9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bd87a06345_0_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g3bd87a06345_0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9e6e33733a_1_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g39e6e33733a_1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bd7a3588fe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g3bd7a3588fe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bd7a3588fe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 name="Google Shape;337;g3bd7a3588fe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bd7a3588fe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3bd7a3588fe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9ebdbbb8e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g39ebdbbb8eb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bd87a06345_0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g3bd87a06345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bd87a06345_0_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g3bd87a06345_0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bd87a06345_0_2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g3bd87a06345_0_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bd87a06345_0_2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g3bd87a06345_0_2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bd87a06345_0_3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g3bd87a06345_0_3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bd87a06345_0_3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g3bd87a06345_0_3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bd87a06345_0_4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g3bd87a06345_0_4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 name="Google Shape;11;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2" name="Google Shape;12;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3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 name="Shape 54"/>
        <p:cNvGrpSpPr/>
        <p:nvPr/>
      </p:nvGrpSpPr>
      <p:grpSpPr>
        <a:xfrm>
          <a:off x="0" y="0"/>
          <a:ext cx="0" cy="0"/>
          <a:chOff x="0" y="0"/>
          <a:chExt cx="0" cy="0"/>
        </a:xfrm>
      </p:grpSpPr>
      <p:sp>
        <p:nvSpPr>
          <p:cNvPr id="55" name="Google Shape;55;g3bd87a06345_0_6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6" name="Google Shape;56;g3bd87a06345_0_6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7" name="Google Shape;57;g3bd87a06345_0_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 name="Shape 58"/>
        <p:cNvGrpSpPr/>
        <p:nvPr/>
      </p:nvGrpSpPr>
      <p:grpSpPr>
        <a:xfrm>
          <a:off x="0" y="0"/>
          <a:ext cx="0" cy="0"/>
          <a:chOff x="0" y="0"/>
          <a:chExt cx="0" cy="0"/>
        </a:xfrm>
      </p:grpSpPr>
      <p:sp>
        <p:nvSpPr>
          <p:cNvPr id="59" name="Google Shape;59;g3bd87a06345_0_6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0" name="Google Shape;60;g3bd87a06345_0_6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1" name="Google Shape;61;g3bd87a06345_0_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g3bd87a06345_0_7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4" name="Google Shape;64;g3bd87a06345_0_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g3bd87a06345_0_7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7" name="Google Shape;67;g3bd87a06345_0_7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8" name="Google Shape;68;g3bd87a06345_0_7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9" name="Google Shape;69;g3bd87a06345_0_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g3bd87a06345_0_8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2" name="Google Shape;72;g3bd87a06345_0_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g3bd87a06345_0_8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5" name="Google Shape;75;g3bd87a06345_0_8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6" name="Google Shape;76;g3bd87a06345_0_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g3bd87a06345_0_8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79" name="Google Shape;79;g3bd87a06345_0_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g3bd87a06345_0_9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g3bd87a06345_0_9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3" name="Google Shape;83;g3bd87a06345_0_9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 name="Google Shape;84;g3bd87a06345_0_9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85" name="Google Shape;85;g3bd87a06345_0_9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5" name="Google Shape;15;p2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g3bd87a06345_0_9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88" name="Google Shape;88;g3bd87a06345_0_9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g3bd87a06345_0_10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g3bd87a06345_0_10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92" name="Google Shape;92;g3bd87a06345_0_1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g3bd87a06345_0_10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2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g3bd87a06345_0_6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g3bd87a06345_0_6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g3bd87a06345_0_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 Id="rId3" Target="../media/image7.jpeg" Type="http://schemas.openxmlformats.org/officeDocument/2006/relationships/image"/></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5.png"/><Relationship Id="rId7" Type="http://schemas.openxmlformats.org/officeDocument/2006/relationships/image" Target="../media/image13.png"/><Relationship Id="rId8"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2.png"/><Relationship Id="rId8"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hyperlink" Target="mailto:bayarea@cryamerica.org" TargetMode="External"/><Relationship Id="rId11" Type="http://schemas.openxmlformats.org/officeDocument/2006/relationships/hyperlink" Target="mailto:sanantonio@cryamerica.org" TargetMode="External"/><Relationship Id="rId10" Type="http://schemas.openxmlformats.org/officeDocument/2006/relationships/hyperlink" Target="mailto:phoenix@cryamerica.org" TargetMode="External"/><Relationship Id="rId12" Type="http://schemas.openxmlformats.org/officeDocument/2006/relationships/hyperlink" Target="mailto:sandiego@cryamerica.org" TargetMode="External"/><Relationship Id="rId9" Type="http://schemas.openxmlformats.org/officeDocument/2006/relationships/hyperlink" Target="mailto:orangecountyca@cryamerica.org" TargetMode="External"/><Relationship Id="rId5" Type="http://schemas.openxmlformats.org/officeDocument/2006/relationships/hyperlink" Target="mailto:houston@cryamerica.org" TargetMode="External"/><Relationship Id="rId6" Type="http://schemas.openxmlformats.org/officeDocument/2006/relationships/hyperlink" Target="mailto:kentucky.cry@gmail.com" TargetMode="External"/><Relationship Id="rId7" Type="http://schemas.openxmlformats.org/officeDocument/2006/relationships/hyperlink" Target="mailto:losangeles@cryamerica.org" TargetMode="External"/><Relationship Id="rId8" Type="http://schemas.openxmlformats.org/officeDocument/2006/relationships/hyperlink" Target="mailto:newjersey@cryamerica.or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23.pn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s://www.cryamerica.org/" TargetMode="External"/><Relationship Id="rId6" Type="http://schemas.openxmlformats.org/officeDocument/2006/relationships/hyperlink" Target="https://cryamerica.org/site/events/upcoming-dinners.html" TargetMode="External"/><Relationship Id="rId7" Type="http://schemas.openxmlformats.org/officeDocument/2006/relationships/hyperlink" Target="https://events.cryamerica.org/event-category/crywalk/" TargetMode="External"/><Relationship Id="rId8"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hyperlink" Target="https://indicanews.com/cry-america-raises-awareness-1-3m-in-annual-gala-series-supporting-underprivileged-children/" TargetMode="External"/><Relationship Id="rId11" Type="http://schemas.openxmlformats.org/officeDocument/2006/relationships/image" Target="../media/image25.png"/><Relationship Id="rId10" Type="http://schemas.openxmlformats.org/officeDocument/2006/relationships/image" Target="../media/image3.png"/><Relationship Id="rId9" Type="http://schemas.openxmlformats.org/officeDocument/2006/relationships/hyperlink" Target="https://www.youtube.com/watch?v=zP_wF-km_2k" TargetMode="External"/><Relationship Id="rId5" Type="http://schemas.openxmlformats.org/officeDocument/2006/relationships/hyperlink" Target="https://humhindustaniusa.com/epaper/edition/418/09052025/page/19" TargetMode="External"/><Relationship Id="rId6" Type="http://schemas.openxmlformats.org/officeDocument/2006/relationships/hyperlink" Target="https://www.indoamerican-news.com/shabana-azmi-appeals-to-the-indian-diaspora-to-support-cry-childrens-issues/" TargetMode="External"/><Relationship Id="rId7" Type="http://schemas.openxmlformats.org/officeDocument/2006/relationships/hyperlink" Target="https://www.youtube.com/watch?v=HAKoKlw0_YE" TargetMode="External"/><Relationship Id="rId8" Type="http://schemas.openxmlformats.org/officeDocument/2006/relationships/hyperlink" Target="https://www.youtube.com/watch?v=MBi1rZZvFsQ"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1" Type="http://schemas.openxmlformats.org/officeDocument/2006/relationships/hyperlink" Target="https://events.cryamerica.org/event-category/crywalk/" TargetMode="External"/><Relationship Id="rId10" Type="http://schemas.openxmlformats.org/officeDocument/2006/relationships/hyperlink" Target="https://cryamerica.org/site/events/upcoming-dinners.html" TargetMode="External"/><Relationship Id="rId13" Type="http://schemas.openxmlformats.org/officeDocument/2006/relationships/hyperlink" Target="https://www.facebook.com/america.cry" TargetMode="External"/><Relationship Id="rId12" Type="http://schemas.openxmlformats.org/officeDocument/2006/relationships/hyperlink" Target="https://www.linkedin.com/company/1075339/admin/"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hyperlink" Target="https://www.cryamerica.org/" TargetMode="External"/><Relationship Id="rId14" Type="http://schemas.openxmlformats.org/officeDocument/2006/relationships/hyperlink" Target="https://www.instagram.com/cry.america/" TargetMode="External"/><Relationship Id="rId5" Type="http://schemas.openxmlformats.org/officeDocument/2006/relationships/hyperlink" Target="mailto:support@cryamerica.org" TargetMode="External"/><Relationship Id="rId6" Type="http://schemas.openxmlformats.org/officeDocument/2006/relationships/hyperlink" Target="mailto:volunteers@cryamerica.org" TargetMode="External"/><Relationship Id="rId7" Type="http://schemas.openxmlformats.org/officeDocument/2006/relationships/hyperlink" Target="mailto:patrick.bocco@cryamerica.org" TargetMode="External"/><Relationship Id="rId8" Type="http://schemas.openxmlformats.org/officeDocument/2006/relationships/hyperlink" Target="mailto:accounts@cryamerica.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 name="Shape 98"/>
        <p:cNvGrpSpPr/>
        <p:nvPr/>
      </p:nvGrpSpPr>
      <p:grpSpPr>
        <a:xfrm>
          <a:off x="0" y="0"/>
          <a:ext cx="0" cy="0"/>
          <a:chOff x="0" y="0"/>
          <a:chExt cx="0" cy="0"/>
        </a:xfrm>
      </p:grpSpPr>
      <p:sp>
        <p:nvSpPr>
          <p:cNvPr id="99" name="Google Shape;99;p1"/>
          <p:cNvSpPr txBox="1"/>
          <p:nvPr/>
        </p:nvSpPr>
        <p:spPr>
          <a:xfrm>
            <a:off x="353555" y="2457450"/>
            <a:ext cx="41475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2200"/>
              <a:buFont typeface="Arial"/>
              <a:buNone/>
            </a:pPr>
            <a:r>
              <a:rPr b="1" i="0" lang="en-US" sz="3200" u="none" cap="none" strike="noStrike">
                <a:solidFill>
                  <a:srgbClr val="000000"/>
                </a:solidFill>
                <a:latin typeface="Roboto Serif"/>
                <a:ea typeface="Roboto Serif"/>
                <a:cs typeface="Roboto Serif"/>
                <a:sym typeface="Roboto Serif"/>
              </a:rPr>
              <a:t>CRY America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200"/>
              <a:buFont typeface="Arial"/>
              <a:buNone/>
            </a:pPr>
            <a:r>
              <a:rPr b="1" i="0" lang="en-US" sz="2400" u="none" cap="none" strike="noStrike">
                <a:solidFill>
                  <a:srgbClr val="000000"/>
                </a:solidFill>
                <a:latin typeface="Roboto Serif"/>
                <a:ea typeface="Roboto Serif"/>
                <a:cs typeface="Roboto Serif"/>
                <a:sym typeface="Roboto Serif"/>
              </a:rPr>
              <a:t>www.cryamerica.org</a:t>
            </a:r>
            <a:endParaRPr b="1" i="0" sz="2400" u="none" cap="none" strike="noStrike">
              <a:solidFill>
                <a:srgbClr val="000000"/>
              </a:solidFill>
              <a:latin typeface="Roboto Serif"/>
              <a:ea typeface="Roboto Serif"/>
              <a:cs typeface="Roboto Serif"/>
              <a:sym typeface="Roboto Serif"/>
            </a:endParaRPr>
          </a:p>
        </p:txBody>
      </p:sp>
      <p:cxnSp>
        <p:nvCxnSpPr>
          <p:cNvPr id="100" name="Google Shape;100;p1"/>
          <p:cNvCxnSpPr/>
          <p:nvPr/>
        </p:nvCxnSpPr>
        <p:spPr>
          <a:xfrm>
            <a:off x="424475" y="3385464"/>
            <a:ext cx="3527100" cy="0"/>
          </a:xfrm>
          <a:prstGeom prst="straightConnector1">
            <a:avLst/>
          </a:prstGeom>
          <a:noFill/>
          <a:ln cap="flat" cmpd="sng" w="76200">
            <a:solidFill>
              <a:srgbClr val="FFD806"/>
            </a:solidFill>
            <a:prstDash val="solid"/>
            <a:round/>
            <a:headEnd len="sm" w="sm" type="none"/>
            <a:tailEnd len="sm" w="sm" type="none"/>
          </a:ln>
        </p:spPr>
      </p:cxnSp>
    </p:spTree>
  </p:cSld>
  <p:clrMapOvr>
    <a:masterClrMapping/>
  </p:clrMapOvr>
</p:sld>
</file>

<file path=ppt/slides/slide10.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188" name="Shape 188"/>
        <p:cNvGrpSpPr/>
        <p:nvPr/>
      </p:nvGrpSpPr>
      <p:grpSpPr>
        <a:xfrm>
          <a:off x="0" y="0"/>
          <a:ext cx="0" cy="0"/>
          <a:chOff x="0" y="0"/>
          <a:chExt cx="0" cy="0"/>
        </a:xfrm>
      </p:grpSpPr>
      <p:sp>
        <p:nvSpPr>
          <p:cNvPr id="189" name="Google Shape;189;g3bd87a06345_0_584"/>
          <p:cNvSpPr/>
          <p:nvPr/>
        </p:nvSpPr>
        <p:spPr>
          <a:xfrm>
            <a:off x="881750" y="331197"/>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sp>
        <p:nvSpPr>
          <p:cNvPr id="190" name="Google Shape;190;g3bd87a06345_0_584"/>
          <p:cNvSpPr txBox="1"/>
          <p:nvPr/>
        </p:nvSpPr>
        <p:spPr>
          <a:xfrm>
            <a:off x="881750" y="324589"/>
            <a:ext cx="6028500" cy="492600"/>
          </a:xfrm>
          <a:prstGeom prst="rect">
            <a:avLst/>
          </a:prstGeom>
          <a:noFill/>
          <a:ln>
            <a:noFill/>
          </a:ln>
        </p:spPr>
        <p:txBody>
          <a:bodyPr anchor="t" anchorCtr="0" bIns="91425" lIns="91425" rIns="91425" spcFirstLastPara="1" tIns="91425" wrap="square">
            <a:spAutoFit/>
          </a:bodyPr>
          <a:lstStyle/>
          <a:p>
            <a:pPr algn="ctr" indent="0" lvl="0" marL="0" rtl="0">
              <a:spcBef>
                <a:spcPts val="0"/>
              </a:spcBef>
              <a:spcAft>
                <a:spcPts val="0"/>
              </a:spcAft>
              <a:buClr>
                <a:schemeClr val="dk1"/>
              </a:buClr>
              <a:buSzPts val="3000"/>
              <a:buFont typeface="Arial"/>
              <a:buNone/>
            </a:pPr>
            <a:r>
              <a:rPr b="1" lang="en-US" sz="2000">
                <a:solidFill>
                  <a:schemeClr val="dk1"/>
                </a:solidFill>
                <a:latin typeface="Roboto Serif"/>
                <a:ea typeface="Roboto Serif"/>
                <a:cs typeface="Roboto Serif"/>
                <a:sym typeface="Roboto Serif"/>
              </a:rPr>
              <a:t>Turning Dreams into Reality with You</a:t>
            </a:r>
            <a:endParaRPr b="1" sz="2000">
              <a:solidFill>
                <a:schemeClr val="dk1"/>
              </a:solidFill>
              <a:latin typeface="Roboto Serif"/>
              <a:ea typeface="Roboto Serif"/>
              <a:cs typeface="Roboto Serif"/>
              <a:sym typeface="Roboto Serif"/>
            </a:endParaRPr>
          </a:p>
        </p:txBody>
      </p:sp>
      <p:sp>
        <p:nvSpPr>
          <p:cNvPr id="191" name="Google Shape;191;g3bd87a06345_0_584"/>
          <p:cNvSpPr/>
          <p:nvPr/>
        </p:nvSpPr>
        <p:spPr>
          <a:xfrm>
            <a:off x="5011475" y="1041700"/>
            <a:ext cx="3717900" cy="677100"/>
          </a:xfrm>
          <a:prstGeom prst="rect">
            <a:avLst/>
          </a:prstGeom>
          <a:solidFill>
            <a:srgbClr val="FFD806"/>
          </a:solidFill>
          <a:ln>
            <a:noFill/>
          </a:ln>
        </p:spPr>
        <p:txBody>
          <a:bodyPr anchor="ctr" anchorCtr="0" bIns="91425" lIns="91425" rIns="91425" spcFirstLastPara="1" tIns="91425" wrap="square">
            <a:noAutofit/>
          </a:bodyPr>
          <a:lstStyle/>
          <a:p>
            <a:pPr algn="ctr" indent="0" lvl="0" marL="0" rtl="0">
              <a:spcBef>
                <a:spcPts val="0"/>
              </a:spcBef>
              <a:spcAft>
                <a:spcPts val="0"/>
              </a:spcAft>
              <a:buNone/>
            </a:pPr>
            <a:r>
              <a:t/>
            </a:r>
            <a:endParaRPr>
              <a:latin typeface="Calibri"/>
              <a:ea typeface="Calibri"/>
              <a:cs typeface="Calibri"/>
              <a:sym typeface="Calibri"/>
            </a:endParaRPr>
          </a:p>
        </p:txBody>
      </p:sp>
      <p:sp>
        <p:nvSpPr>
          <p:cNvPr id="192" name="Google Shape;192;g3bd87a06345_0_584"/>
          <p:cNvSpPr txBox="1"/>
          <p:nvPr/>
        </p:nvSpPr>
        <p:spPr>
          <a:xfrm>
            <a:off x="4896575" y="1011450"/>
            <a:ext cx="1876800" cy="800400"/>
          </a:xfrm>
          <a:prstGeom prst="rect">
            <a:avLst/>
          </a:prstGeom>
          <a:noFill/>
          <a:ln>
            <a:noFill/>
          </a:ln>
        </p:spPr>
        <p:txBody>
          <a:bodyPr anchor="t" anchorCtr="0" bIns="91425" lIns="91425" rIns="91425" spcFirstLastPara="1" tIns="91425" wrap="square">
            <a:spAutoFit/>
          </a:bodyPr>
          <a:lstStyle/>
          <a:p>
            <a:pPr algn="ctr" indent="0" lvl="0" marL="0" rtl="0">
              <a:spcBef>
                <a:spcPts val="0"/>
              </a:spcBef>
              <a:spcAft>
                <a:spcPts val="0"/>
              </a:spcAft>
              <a:buNone/>
            </a:pPr>
            <a:r>
              <a:rPr b="1" lang="en-US" sz="2000">
                <a:solidFill>
                  <a:schemeClr val="dk1"/>
                </a:solidFill>
                <a:latin typeface="Roboto Serif"/>
                <a:ea typeface="Roboto Serif"/>
                <a:cs typeface="Roboto Serif"/>
                <a:sym typeface="Roboto Serif"/>
              </a:rPr>
              <a:t>2024</a:t>
            </a:r>
            <a:endParaRPr b="1" sz="2000">
              <a:solidFill>
                <a:schemeClr val="dk1"/>
              </a:solidFill>
              <a:latin typeface="Roboto Serif"/>
              <a:ea typeface="Roboto Serif"/>
              <a:cs typeface="Roboto Serif"/>
              <a:sym typeface="Roboto Serif"/>
            </a:endParaRPr>
          </a:p>
          <a:p>
            <a:pPr algn="ctr" indent="0" lvl="0" marL="0" rtl="0">
              <a:spcBef>
                <a:spcPts val="0"/>
              </a:spcBef>
              <a:spcAft>
                <a:spcPts val="0"/>
              </a:spcAft>
              <a:buNone/>
            </a:pPr>
            <a:r>
              <a:rPr b="1" lang="en-US" sz="2000">
                <a:solidFill>
                  <a:schemeClr val="dk1"/>
                </a:solidFill>
                <a:latin typeface="Roboto Serif"/>
                <a:ea typeface="Roboto Serif"/>
                <a:cs typeface="Roboto Serif"/>
                <a:sym typeface="Roboto Serif"/>
              </a:rPr>
              <a:t>Impact</a:t>
            </a:r>
            <a:endParaRPr b="1" sz="2000">
              <a:solidFill>
                <a:schemeClr val="dk1"/>
              </a:solidFill>
              <a:latin typeface="Roboto Serif"/>
              <a:ea typeface="Roboto Serif"/>
              <a:cs typeface="Roboto Serif"/>
              <a:sym typeface="Roboto Serif"/>
            </a:endParaRPr>
          </a:p>
        </p:txBody>
      </p:sp>
      <p:sp>
        <p:nvSpPr>
          <p:cNvPr id="193" name="Google Shape;193;g3bd87a06345_0_584"/>
          <p:cNvSpPr txBox="1"/>
          <p:nvPr/>
        </p:nvSpPr>
        <p:spPr>
          <a:xfrm>
            <a:off x="6769775" y="1011450"/>
            <a:ext cx="2035800" cy="800400"/>
          </a:xfrm>
          <a:prstGeom prst="rect">
            <a:avLst/>
          </a:prstGeom>
          <a:noFill/>
          <a:ln>
            <a:noFill/>
          </a:ln>
        </p:spPr>
        <p:txBody>
          <a:bodyPr anchor="t" anchorCtr="0" bIns="91425" lIns="91425" rIns="91425" spcFirstLastPara="1" tIns="91425" wrap="square">
            <a:spAutoFit/>
          </a:bodyPr>
          <a:lstStyle/>
          <a:p>
            <a:pPr algn="ctr" indent="0" lvl="0" marL="0" rtl="0">
              <a:spcBef>
                <a:spcPts val="0"/>
              </a:spcBef>
              <a:spcAft>
                <a:spcPts val="0"/>
              </a:spcAft>
              <a:buNone/>
            </a:pPr>
            <a:r>
              <a:rPr b="1" lang="en-US" sz="2000">
                <a:solidFill>
                  <a:schemeClr val="dk1"/>
                </a:solidFill>
                <a:latin typeface="Roboto Serif"/>
                <a:ea typeface="Roboto Serif"/>
                <a:cs typeface="Roboto Serif"/>
                <a:sym typeface="Roboto Serif"/>
              </a:rPr>
              <a:t>2028 Projections</a:t>
            </a:r>
            <a:endParaRPr b="1" sz="2000">
              <a:solidFill>
                <a:schemeClr val="dk1"/>
              </a:solidFill>
              <a:latin typeface="Roboto Serif"/>
              <a:ea typeface="Roboto Serif"/>
              <a:cs typeface="Roboto Serif"/>
              <a:sym typeface="Roboto Serif"/>
            </a:endParaRPr>
          </a:p>
        </p:txBody>
      </p:sp>
      <p:pic>
        <p:nvPicPr>
          <p:cNvPr id="194" name="Google Shape;194;g3bd87a06345_0_584"/>
          <p:cNvPicPr preferRelativeResize="0"/>
          <p:nvPr/>
        </p:nvPicPr>
        <p:blipFill>
          <a:blip r:embed="rId4">
            <a:alphaModFix/>
          </a:blip>
          <a:stretch>
            <a:fillRect/>
          </a:stretch>
        </p:blipFill>
        <p:spPr>
          <a:xfrm>
            <a:off x="523148" y="2670114"/>
            <a:ext cx="756725" cy="452075"/>
          </a:xfrm>
          <a:prstGeom prst="rect">
            <a:avLst/>
          </a:prstGeom>
          <a:noFill/>
          <a:ln>
            <a:noFill/>
          </a:ln>
        </p:spPr>
      </p:pic>
      <p:pic>
        <p:nvPicPr>
          <p:cNvPr id="195" name="Google Shape;195;g3bd87a06345_0_584"/>
          <p:cNvPicPr preferRelativeResize="0"/>
          <p:nvPr/>
        </p:nvPicPr>
        <p:blipFill>
          <a:blip r:embed="rId5">
            <a:alphaModFix/>
          </a:blip>
          <a:stretch>
            <a:fillRect/>
          </a:stretch>
        </p:blipFill>
        <p:spPr>
          <a:xfrm>
            <a:off x="569075" y="1834000"/>
            <a:ext cx="664875" cy="548875"/>
          </a:xfrm>
          <a:prstGeom prst="rect">
            <a:avLst/>
          </a:prstGeom>
          <a:noFill/>
          <a:ln>
            <a:noFill/>
          </a:ln>
        </p:spPr>
      </p:pic>
      <p:sp>
        <p:nvSpPr>
          <p:cNvPr id="196" name="Google Shape;196;g3bd87a06345_0_584"/>
          <p:cNvSpPr txBox="1"/>
          <p:nvPr/>
        </p:nvSpPr>
        <p:spPr>
          <a:xfrm>
            <a:off x="1582900" y="1806179"/>
            <a:ext cx="2555100" cy="800400"/>
          </a:xfrm>
          <a:prstGeom prst="rect">
            <a:avLst/>
          </a:prstGeom>
          <a:noFill/>
          <a:ln>
            <a:noFill/>
          </a:ln>
        </p:spPr>
        <p:txBody>
          <a:bodyPr anchor="t" anchorCtr="0" bIns="91425" lIns="91425" rIns="91425" spcFirstLastPara="1" tIns="91425" wrap="square">
            <a:spAutoFit/>
          </a:bodyPr>
          <a:lstStyle/>
          <a:p>
            <a:pPr algn="l" indent="0" lvl="0" marL="0" rtl="0">
              <a:spcBef>
                <a:spcPts val="0"/>
              </a:spcBef>
              <a:spcAft>
                <a:spcPts val="0"/>
              </a:spcAft>
              <a:buNone/>
            </a:pPr>
            <a:r>
              <a:rPr lang="en-US" sz="2000">
                <a:solidFill>
                  <a:schemeClr val="dk1"/>
                </a:solidFill>
                <a:latin typeface="Calibri"/>
                <a:ea typeface="Calibri"/>
                <a:cs typeface="Calibri"/>
                <a:sym typeface="Calibri"/>
              </a:rPr>
              <a:t>Children Impacted [Direct]</a:t>
            </a:r>
            <a:endParaRPr sz="2000">
              <a:solidFill>
                <a:schemeClr val="dk1"/>
              </a:solidFill>
              <a:latin typeface="Calibri"/>
              <a:ea typeface="Calibri"/>
              <a:cs typeface="Calibri"/>
              <a:sym typeface="Calibri"/>
            </a:endParaRPr>
          </a:p>
        </p:txBody>
      </p:sp>
      <p:sp>
        <p:nvSpPr>
          <p:cNvPr id="197" name="Google Shape;197;g3bd87a06345_0_584"/>
          <p:cNvSpPr txBox="1"/>
          <p:nvPr/>
        </p:nvSpPr>
        <p:spPr>
          <a:xfrm>
            <a:off x="1557875" y="2611714"/>
            <a:ext cx="3609000" cy="800400"/>
          </a:xfrm>
          <a:prstGeom prst="rect">
            <a:avLst/>
          </a:prstGeom>
          <a:noFill/>
          <a:ln>
            <a:noFill/>
          </a:ln>
        </p:spPr>
        <p:txBody>
          <a:bodyPr anchor="t" anchorCtr="0" bIns="91425" lIns="91425" rIns="91425" spcFirstLastPara="1" tIns="91425" wrap="square">
            <a:spAutoFit/>
          </a:bodyPr>
          <a:lstStyle/>
          <a:p>
            <a:pPr algn="l" indent="0" lvl="0" marL="0" rtl="0">
              <a:spcBef>
                <a:spcPts val="0"/>
              </a:spcBef>
              <a:spcAft>
                <a:spcPts val="0"/>
              </a:spcAft>
              <a:buNone/>
            </a:pPr>
            <a:r>
              <a:rPr lang="en-US" sz="2000">
                <a:solidFill>
                  <a:schemeClr val="dk1"/>
                </a:solidFill>
                <a:latin typeface="Calibri"/>
                <a:ea typeface="Calibri"/>
                <a:cs typeface="Calibri"/>
                <a:sym typeface="Calibri"/>
              </a:rPr>
              <a:t>Children Impacted</a:t>
            </a:r>
            <a:endParaRPr sz="2000">
              <a:solidFill>
                <a:schemeClr val="dk1"/>
              </a:solidFill>
              <a:latin typeface="Calibri"/>
              <a:ea typeface="Calibri"/>
              <a:cs typeface="Calibri"/>
              <a:sym typeface="Calibri"/>
            </a:endParaRPr>
          </a:p>
          <a:p>
            <a:pPr algn="l" indent="0" lvl="0" marL="0" rtl="0">
              <a:spcBef>
                <a:spcPts val="0"/>
              </a:spcBef>
              <a:spcAft>
                <a:spcPts val="0"/>
              </a:spcAft>
              <a:buNone/>
            </a:pPr>
            <a:r>
              <a:rPr lang="en-US" sz="2000">
                <a:solidFill>
                  <a:schemeClr val="dk1"/>
                </a:solidFill>
                <a:latin typeface="Calibri"/>
                <a:ea typeface="Calibri"/>
                <a:cs typeface="Calibri"/>
                <a:sym typeface="Calibri"/>
              </a:rPr>
              <a:t>[Indirect/ Multiplier Effect]</a:t>
            </a:r>
            <a:endParaRPr sz="2000">
              <a:solidFill>
                <a:schemeClr val="dk1"/>
              </a:solidFill>
              <a:latin typeface="Calibri"/>
              <a:ea typeface="Calibri"/>
              <a:cs typeface="Calibri"/>
              <a:sym typeface="Calibri"/>
            </a:endParaRPr>
          </a:p>
        </p:txBody>
      </p:sp>
      <p:sp>
        <p:nvSpPr>
          <p:cNvPr id="198" name="Google Shape;198;g3bd87a06345_0_584"/>
          <p:cNvSpPr txBox="1"/>
          <p:nvPr/>
        </p:nvSpPr>
        <p:spPr>
          <a:xfrm>
            <a:off x="1582888" y="4302344"/>
            <a:ext cx="2390100" cy="492600"/>
          </a:xfrm>
          <a:prstGeom prst="rect">
            <a:avLst/>
          </a:prstGeom>
          <a:noFill/>
          <a:ln>
            <a:noFill/>
          </a:ln>
        </p:spPr>
        <p:txBody>
          <a:bodyPr anchor="t" anchorCtr="0" bIns="91425" lIns="91425" rIns="91425" spcFirstLastPara="1" tIns="91425" wrap="square">
            <a:spAutoFit/>
          </a:bodyPr>
          <a:lstStyle/>
          <a:p>
            <a:pPr algn="l" indent="0" lvl="0" marL="0" rtl="0">
              <a:spcBef>
                <a:spcPts val="0"/>
              </a:spcBef>
              <a:spcAft>
                <a:spcPts val="0"/>
              </a:spcAft>
              <a:buNone/>
            </a:pPr>
            <a:r>
              <a:rPr lang="en-US" sz="2000">
                <a:solidFill>
                  <a:schemeClr val="dk1"/>
                </a:solidFill>
                <a:latin typeface="Calibri"/>
                <a:ea typeface="Calibri"/>
                <a:cs typeface="Calibri"/>
                <a:sym typeface="Calibri"/>
              </a:rPr>
              <a:t>States &amp; Districts</a:t>
            </a:r>
            <a:endParaRPr sz="2000">
              <a:solidFill>
                <a:schemeClr val="dk1"/>
              </a:solidFill>
              <a:latin typeface="Calibri"/>
              <a:ea typeface="Calibri"/>
              <a:cs typeface="Calibri"/>
              <a:sym typeface="Calibri"/>
            </a:endParaRPr>
          </a:p>
        </p:txBody>
      </p:sp>
      <p:sp>
        <p:nvSpPr>
          <p:cNvPr id="199" name="Google Shape;199;g3bd87a06345_0_584"/>
          <p:cNvSpPr txBox="1"/>
          <p:nvPr/>
        </p:nvSpPr>
        <p:spPr>
          <a:xfrm>
            <a:off x="1547346" y="3536213"/>
            <a:ext cx="2390100" cy="492600"/>
          </a:xfrm>
          <a:prstGeom prst="rect">
            <a:avLst/>
          </a:prstGeom>
          <a:noFill/>
          <a:ln>
            <a:noFill/>
          </a:ln>
        </p:spPr>
        <p:txBody>
          <a:bodyPr anchor="t" anchorCtr="0" bIns="91425" lIns="91425" rIns="91425" spcFirstLastPara="1" tIns="91425" wrap="square">
            <a:spAutoFit/>
          </a:bodyPr>
          <a:lstStyle/>
          <a:p>
            <a:pPr algn="l" indent="0" lvl="0" marL="0" rtl="0">
              <a:spcBef>
                <a:spcPts val="0"/>
              </a:spcBef>
              <a:spcAft>
                <a:spcPts val="0"/>
              </a:spcAft>
              <a:buNone/>
            </a:pPr>
            <a:r>
              <a:rPr lang="en-US" sz="2000">
                <a:solidFill>
                  <a:schemeClr val="dk1"/>
                </a:solidFill>
                <a:latin typeface="Calibri"/>
                <a:ea typeface="Calibri"/>
                <a:cs typeface="Calibri"/>
                <a:sym typeface="Calibri"/>
              </a:rPr>
              <a:t>Villages &amp; Slums</a:t>
            </a:r>
            <a:endParaRPr sz="2000">
              <a:solidFill>
                <a:schemeClr val="dk1"/>
              </a:solidFill>
              <a:latin typeface="Calibri"/>
              <a:ea typeface="Calibri"/>
              <a:cs typeface="Calibri"/>
              <a:sym typeface="Calibri"/>
            </a:endParaRPr>
          </a:p>
        </p:txBody>
      </p:sp>
      <p:sp>
        <p:nvSpPr>
          <p:cNvPr id="200" name="Google Shape;200;g3bd87a06345_0_584"/>
          <p:cNvSpPr txBox="1"/>
          <p:nvPr/>
        </p:nvSpPr>
        <p:spPr>
          <a:xfrm>
            <a:off x="5011475" y="1903100"/>
            <a:ext cx="1609500" cy="497100"/>
          </a:xfrm>
          <a:prstGeom prst="rect">
            <a:avLst/>
          </a:prstGeom>
          <a:solidFill>
            <a:srgbClr val="1CB6B7"/>
          </a:solidFill>
          <a:ln>
            <a:noFill/>
          </a:ln>
        </p:spPr>
        <p:txBody>
          <a:bodyPr anchor="ctr" anchorCtr="0" bIns="91425" lIns="91425" rIns="91425" spcFirstLastPara="1" tIns="91425" wrap="square">
            <a:noAutofit/>
          </a:bodyPr>
          <a:lstStyle/>
          <a:p>
            <a:pPr algn="ctr" indent="0" lvl="0" marL="0" rtl="0">
              <a:spcBef>
                <a:spcPts val="0"/>
              </a:spcBef>
              <a:spcAft>
                <a:spcPts val="0"/>
              </a:spcAft>
              <a:buNone/>
            </a:pPr>
            <a:r>
              <a:rPr b="1" lang="en-US" sz="2000">
                <a:solidFill>
                  <a:schemeClr val="dk1"/>
                </a:solidFill>
                <a:latin typeface="Calibri"/>
                <a:ea typeface="Calibri"/>
                <a:cs typeface="Calibri"/>
                <a:sym typeface="Calibri"/>
              </a:rPr>
              <a:t>825,539</a:t>
            </a:r>
            <a:endParaRPr b="1" sz="2000">
              <a:solidFill>
                <a:schemeClr val="dk1"/>
              </a:solidFill>
              <a:latin typeface="Calibri"/>
              <a:ea typeface="Calibri"/>
              <a:cs typeface="Calibri"/>
              <a:sym typeface="Calibri"/>
            </a:endParaRPr>
          </a:p>
        </p:txBody>
      </p:sp>
      <p:sp>
        <p:nvSpPr>
          <p:cNvPr id="201" name="Google Shape;201;g3bd87a06345_0_584"/>
          <p:cNvSpPr txBox="1"/>
          <p:nvPr/>
        </p:nvSpPr>
        <p:spPr>
          <a:xfrm>
            <a:off x="7060650" y="1928800"/>
            <a:ext cx="1609500" cy="497100"/>
          </a:xfrm>
          <a:prstGeom prst="rect">
            <a:avLst/>
          </a:prstGeom>
          <a:solidFill>
            <a:srgbClr val="FFD806"/>
          </a:solidFill>
          <a:ln>
            <a:noFill/>
          </a:ln>
        </p:spPr>
        <p:txBody>
          <a:bodyPr anchor="ctr" anchorCtr="0" bIns="91425" lIns="91425" rIns="91425" spcFirstLastPara="1" tIns="91425" wrap="square">
            <a:noAutofit/>
          </a:bodyPr>
          <a:lstStyle/>
          <a:p>
            <a:pPr algn="ctr" indent="0" lvl="0" marL="0" rtl="0">
              <a:spcBef>
                <a:spcPts val="0"/>
              </a:spcBef>
              <a:spcAft>
                <a:spcPts val="0"/>
              </a:spcAft>
              <a:buNone/>
            </a:pPr>
            <a:r>
              <a:t/>
            </a:r>
            <a:endParaRPr b="1" sz="2000">
              <a:solidFill>
                <a:schemeClr val="dk1"/>
              </a:solidFill>
              <a:latin typeface="Calibri"/>
              <a:ea typeface="Calibri"/>
              <a:cs typeface="Calibri"/>
              <a:sym typeface="Calibri"/>
            </a:endParaRPr>
          </a:p>
          <a:p>
            <a:pPr algn="ctr" indent="0" lvl="0" marL="0" rtl="0">
              <a:spcBef>
                <a:spcPts val="0"/>
              </a:spcBef>
              <a:spcAft>
                <a:spcPts val="0"/>
              </a:spcAft>
              <a:buNone/>
            </a:pPr>
            <a:r>
              <a:rPr b="1" lang="en-US" sz="2000">
                <a:solidFill>
                  <a:schemeClr val="dk1"/>
                </a:solidFill>
                <a:latin typeface="Calibri"/>
                <a:ea typeface="Calibri"/>
                <a:cs typeface="Calibri"/>
                <a:sym typeface="Calibri"/>
              </a:rPr>
              <a:t>1,007,340</a:t>
            </a:r>
            <a:endParaRPr b="1" sz="2000">
              <a:solidFill>
                <a:schemeClr val="dk1"/>
              </a:solidFill>
              <a:latin typeface="Calibri"/>
              <a:ea typeface="Calibri"/>
              <a:cs typeface="Calibri"/>
              <a:sym typeface="Calibri"/>
            </a:endParaRPr>
          </a:p>
          <a:p>
            <a:pPr algn="ctr" indent="0" lvl="0" marL="0" rtl="0">
              <a:spcBef>
                <a:spcPts val="0"/>
              </a:spcBef>
              <a:spcAft>
                <a:spcPts val="0"/>
              </a:spcAft>
              <a:buNone/>
            </a:pPr>
            <a:r>
              <a:t/>
            </a:r>
            <a:endParaRPr b="1" sz="2000">
              <a:solidFill>
                <a:schemeClr val="dk1"/>
              </a:solidFill>
              <a:latin typeface="Calibri"/>
              <a:ea typeface="Calibri"/>
              <a:cs typeface="Calibri"/>
              <a:sym typeface="Calibri"/>
            </a:endParaRPr>
          </a:p>
        </p:txBody>
      </p:sp>
      <p:sp>
        <p:nvSpPr>
          <p:cNvPr id="202" name="Google Shape;202;g3bd87a06345_0_584"/>
          <p:cNvSpPr txBox="1"/>
          <p:nvPr/>
        </p:nvSpPr>
        <p:spPr>
          <a:xfrm>
            <a:off x="5011475" y="2739450"/>
            <a:ext cx="1609500" cy="452100"/>
          </a:xfrm>
          <a:prstGeom prst="rect">
            <a:avLst/>
          </a:prstGeom>
          <a:solidFill>
            <a:srgbClr val="1CB6B7"/>
          </a:solidFill>
          <a:ln>
            <a:noFill/>
          </a:ln>
        </p:spPr>
        <p:txBody>
          <a:bodyPr anchor="ctr" anchorCtr="0" bIns="91425" lIns="91425" rIns="91425" spcFirstLastPara="1" tIns="91425" wrap="square">
            <a:noAutofit/>
          </a:bodyPr>
          <a:lstStyle/>
          <a:p>
            <a:pPr algn="ctr" indent="0" lvl="0" marL="0" rtl="0">
              <a:spcBef>
                <a:spcPts val="0"/>
              </a:spcBef>
              <a:spcAft>
                <a:spcPts val="0"/>
              </a:spcAft>
              <a:buNone/>
            </a:pPr>
            <a:r>
              <a:rPr b="1" lang="en-US" sz="2000">
                <a:solidFill>
                  <a:schemeClr val="dk1"/>
                </a:solidFill>
                <a:latin typeface="Calibri"/>
                <a:ea typeface="Calibri"/>
                <a:cs typeface="Calibri"/>
                <a:sym typeface="Calibri"/>
              </a:rPr>
              <a:t>643,412</a:t>
            </a:r>
            <a:endParaRPr b="1" sz="2000">
              <a:solidFill>
                <a:schemeClr val="dk1"/>
              </a:solidFill>
              <a:latin typeface="Calibri"/>
              <a:ea typeface="Calibri"/>
              <a:cs typeface="Calibri"/>
              <a:sym typeface="Calibri"/>
            </a:endParaRPr>
          </a:p>
        </p:txBody>
      </p:sp>
      <p:sp>
        <p:nvSpPr>
          <p:cNvPr id="203" name="Google Shape;203;g3bd87a06345_0_584"/>
          <p:cNvSpPr txBox="1"/>
          <p:nvPr/>
        </p:nvSpPr>
        <p:spPr>
          <a:xfrm>
            <a:off x="7060650" y="2710047"/>
            <a:ext cx="1609500" cy="497100"/>
          </a:xfrm>
          <a:prstGeom prst="rect">
            <a:avLst/>
          </a:prstGeom>
          <a:solidFill>
            <a:srgbClr val="FFD806"/>
          </a:solidFill>
          <a:ln>
            <a:noFill/>
          </a:ln>
        </p:spPr>
        <p:txBody>
          <a:bodyPr anchor="ctr" anchorCtr="0" bIns="91425" lIns="91425" rIns="91425" spcFirstLastPara="1" tIns="91425" wrap="square">
            <a:noAutofit/>
          </a:bodyPr>
          <a:lstStyle/>
          <a:p>
            <a:pPr algn="ctr" indent="0" lvl="0" marL="0" rtl="0">
              <a:spcBef>
                <a:spcPts val="0"/>
              </a:spcBef>
              <a:spcAft>
                <a:spcPts val="0"/>
              </a:spcAft>
              <a:buNone/>
            </a:pPr>
            <a:r>
              <a:t/>
            </a:r>
            <a:endParaRPr b="1" sz="2000">
              <a:solidFill>
                <a:schemeClr val="dk1"/>
              </a:solidFill>
              <a:latin typeface="Calibri"/>
              <a:ea typeface="Calibri"/>
              <a:cs typeface="Calibri"/>
              <a:sym typeface="Calibri"/>
            </a:endParaRPr>
          </a:p>
          <a:p>
            <a:pPr algn="ctr" indent="0" lvl="0" marL="0" rtl="0">
              <a:spcBef>
                <a:spcPts val="0"/>
              </a:spcBef>
              <a:spcAft>
                <a:spcPts val="0"/>
              </a:spcAft>
              <a:buNone/>
            </a:pPr>
            <a:r>
              <a:rPr b="1" lang="en-US" sz="2000">
                <a:solidFill>
                  <a:schemeClr val="dk1"/>
                </a:solidFill>
                <a:latin typeface="Calibri"/>
                <a:ea typeface="Calibri"/>
                <a:cs typeface="Calibri"/>
                <a:sym typeface="Calibri"/>
              </a:rPr>
              <a:t>1,095,500</a:t>
            </a:r>
            <a:endParaRPr b="1" sz="2000">
              <a:solidFill>
                <a:schemeClr val="dk1"/>
              </a:solidFill>
              <a:latin typeface="Calibri"/>
              <a:ea typeface="Calibri"/>
              <a:cs typeface="Calibri"/>
              <a:sym typeface="Calibri"/>
            </a:endParaRPr>
          </a:p>
          <a:p>
            <a:pPr algn="ctr" indent="0" lvl="0" marL="0" rtl="0">
              <a:spcBef>
                <a:spcPts val="0"/>
              </a:spcBef>
              <a:spcAft>
                <a:spcPts val="0"/>
              </a:spcAft>
              <a:buNone/>
            </a:pPr>
            <a:r>
              <a:t/>
            </a:r>
            <a:endParaRPr b="1" sz="2000">
              <a:solidFill>
                <a:schemeClr val="dk1"/>
              </a:solidFill>
              <a:latin typeface="Calibri"/>
              <a:ea typeface="Calibri"/>
              <a:cs typeface="Calibri"/>
              <a:sym typeface="Calibri"/>
            </a:endParaRPr>
          </a:p>
        </p:txBody>
      </p:sp>
      <p:sp>
        <p:nvSpPr>
          <p:cNvPr id="204" name="Google Shape;204;g3bd87a06345_0_584"/>
          <p:cNvSpPr txBox="1"/>
          <p:nvPr/>
        </p:nvSpPr>
        <p:spPr>
          <a:xfrm>
            <a:off x="5011485" y="4227574"/>
            <a:ext cx="1609500" cy="554100"/>
          </a:xfrm>
          <a:prstGeom prst="rect">
            <a:avLst/>
          </a:prstGeom>
          <a:solidFill>
            <a:srgbClr val="1CB6B7"/>
          </a:solidFill>
          <a:ln>
            <a:noFill/>
          </a:ln>
        </p:spPr>
        <p:txBody>
          <a:bodyPr anchor="ctr" anchorCtr="0" bIns="91425" lIns="91425" rIns="91425" spcFirstLastPara="1" tIns="91425" wrap="square">
            <a:noAutofit/>
          </a:bodyPr>
          <a:lstStyle/>
          <a:p>
            <a:pPr algn="ctr" indent="0" lvl="0" marL="0" rtl="0">
              <a:spcBef>
                <a:spcPts val="0"/>
              </a:spcBef>
              <a:spcAft>
                <a:spcPts val="0"/>
              </a:spcAft>
              <a:buNone/>
            </a:pPr>
            <a:r>
              <a:rPr b="1" lang="en-US" sz="2000">
                <a:solidFill>
                  <a:schemeClr val="dk1"/>
                </a:solidFill>
                <a:latin typeface="Calibri"/>
                <a:ea typeface="Calibri"/>
                <a:cs typeface="Calibri"/>
                <a:sym typeface="Calibri"/>
              </a:rPr>
              <a:t>17 States &amp;</a:t>
            </a:r>
            <a:endParaRPr b="1" sz="2000">
              <a:solidFill>
                <a:schemeClr val="dk1"/>
              </a:solidFill>
              <a:latin typeface="Calibri"/>
              <a:ea typeface="Calibri"/>
              <a:cs typeface="Calibri"/>
              <a:sym typeface="Calibri"/>
            </a:endParaRPr>
          </a:p>
          <a:p>
            <a:pPr algn="ctr" indent="0" lvl="0" marL="0" rtl="0">
              <a:spcBef>
                <a:spcPts val="0"/>
              </a:spcBef>
              <a:spcAft>
                <a:spcPts val="0"/>
              </a:spcAft>
              <a:buNone/>
            </a:pPr>
            <a:r>
              <a:rPr b="1" lang="en-US" sz="2000">
                <a:solidFill>
                  <a:schemeClr val="dk1"/>
                </a:solidFill>
                <a:latin typeface="Calibri"/>
                <a:ea typeface="Calibri"/>
                <a:cs typeface="Calibri"/>
                <a:sym typeface="Calibri"/>
              </a:rPr>
              <a:t>50 Districts</a:t>
            </a:r>
            <a:endParaRPr b="1" sz="2000">
              <a:solidFill>
                <a:schemeClr val="dk1"/>
              </a:solidFill>
              <a:latin typeface="Calibri"/>
              <a:ea typeface="Calibri"/>
              <a:cs typeface="Calibri"/>
              <a:sym typeface="Calibri"/>
            </a:endParaRPr>
          </a:p>
        </p:txBody>
      </p:sp>
      <p:sp>
        <p:nvSpPr>
          <p:cNvPr id="205" name="Google Shape;205;g3bd87a06345_0_584"/>
          <p:cNvSpPr txBox="1"/>
          <p:nvPr/>
        </p:nvSpPr>
        <p:spPr>
          <a:xfrm>
            <a:off x="7060650" y="4227574"/>
            <a:ext cx="1609500" cy="554100"/>
          </a:xfrm>
          <a:prstGeom prst="rect">
            <a:avLst/>
          </a:prstGeom>
          <a:solidFill>
            <a:srgbClr val="FFD806"/>
          </a:solidFill>
          <a:ln>
            <a:noFill/>
          </a:ln>
        </p:spPr>
        <p:txBody>
          <a:bodyPr anchor="ctr" anchorCtr="0" bIns="91425" lIns="91425" rIns="91425" spcFirstLastPara="1" tIns="91425" wrap="square">
            <a:noAutofit/>
          </a:bodyPr>
          <a:lstStyle/>
          <a:p>
            <a:pPr algn="ctr" indent="0" lvl="0" marL="0" rtl="0">
              <a:spcBef>
                <a:spcPts val="0"/>
              </a:spcBef>
              <a:spcAft>
                <a:spcPts val="0"/>
              </a:spcAft>
              <a:buNone/>
            </a:pPr>
            <a:r>
              <a:rPr b="1" lang="en-US" sz="2000">
                <a:solidFill>
                  <a:schemeClr val="dk1"/>
                </a:solidFill>
                <a:latin typeface="Calibri"/>
                <a:ea typeface="Calibri"/>
                <a:cs typeface="Calibri"/>
                <a:sym typeface="Calibri"/>
              </a:rPr>
              <a:t>17 States</a:t>
            </a:r>
            <a:endParaRPr b="1" sz="2000">
              <a:solidFill>
                <a:schemeClr val="dk1"/>
              </a:solidFill>
              <a:latin typeface="Calibri"/>
              <a:ea typeface="Calibri"/>
              <a:cs typeface="Calibri"/>
              <a:sym typeface="Calibri"/>
            </a:endParaRPr>
          </a:p>
        </p:txBody>
      </p:sp>
      <p:sp>
        <p:nvSpPr>
          <p:cNvPr id="206" name="Google Shape;206;g3bd87a06345_0_584"/>
          <p:cNvSpPr txBox="1"/>
          <p:nvPr/>
        </p:nvSpPr>
        <p:spPr>
          <a:xfrm>
            <a:off x="5011475" y="3545625"/>
            <a:ext cx="1609500" cy="395400"/>
          </a:xfrm>
          <a:prstGeom prst="rect">
            <a:avLst/>
          </a:prstGeom>
          <a:solidFill>
            <a:srgbClr val="1CB6B7"/>
          </a:solidFill>
          <a:ln>
            <a:noFill/>
          </a:ln>
        </p:spPr>
        <p:txBody>
          <a:bodyPr anchor="ctr" anchorCtr="0" bIns="91425" lIns="91425" rIns="91425" spcFirstLastPara="1" tIns="91425" wrap="square">
            <a:noAutofit/>
          </a:bodyPr>
          <a:lstStyle/>
          <a:p>
            <a:pPr algn="ctr" indent="0" lvl="0" marL="0" rtl="0">
              <a:spcBef>
                <a:spcPts val="0"/>
              </a:spcBef>
              <a:spcAft>
                <a:spcPts val="0"/>
              </a:spcAft>
              <a:buNone/>
            </a:pPr>
            <a:r>
              <a:rPr b="1" lang="en-US" sz="2000">
                <a:solidFill>
                  <a:schemeClr val="dk1"/>
                </a:solidFill>
                <a:latin typeface="Calibri"/>
                <a:ea typeface="Calibri"/>
                <a:cs typeface="Calibri"/>
                <a:sym typeface="Calibri"/>
              </a:rPr>
              <a:t>5,064</a:t>
            </a:r>
            <a:endParaRPr b="1" sz="2000">
              <a:solidFill>
                <a:schemeClr val="dk1"/>
              </a:solidFill>
              <a:latin typeface="Calibri"/>
              <a:ea typeface="Calibri"/>
              <a:cs typeface="Calibri"/>
              <a:sym typeface="Calibri"/>
            </a:endParaRPr>
          </a:p>
        </p:txBody>
      </p:sp>
      <p:sp>
        <p:nvSpPr>
          <p:cNvPr id="207" name="Google Shape;207;g3bd87a06345_0_584"/>
          <p:cNvSpPr txBox="1"/>
          <p:nvPr/>
        </p:nvSpPr>
        <p:spPr>
          <a:xfrm>
            <a:off x="7060650" y="3516223"/>
            <a:ext cx="1609500" cy="420000"/>
          </a:xfrm>
          <a:prstGeom prst="rect">
            <a:avLst/>
          </a:prstGeom>
          <a:solidFill>
            <a:srgbClr val="FFD806"/>
          </a:solidFill>
          <a:ln>
            <a:noFill/>
          </a:ln>
        </p:spPr>
        <p:txBody>
          <a:bodyPr anchor="ctr" anchorCtr="0" bIns="91425" lIns="91425" rIns="91425" spcFirstLastPara="1" tIns="91425" wrap="square">
            <a:noAutofit/>
          </a:bodyPr>
          <a:lstStyle/>
          <a:p>
            <a:pPr algn="ctr" indent="0" lvl="0" marL="0" rtl="0">
              <a:spcBef>
                <a:spcPts val="0"/>
              </a:spcBef>
              <a:spcAft>
                <a:spcPts val="0"/>
              </a:spcAft>
              <a:buNone/>
            </a:pPr>
            <a:r>
              <a:t/>
            </a:r>
            <a:endParaRPr b="1" sz="2000">
              <a:solidFill>
                <a:schemeClr val="dk1"/>
              </a:solidFill>
              <a:latin typeface="Calibri"/>
              <a:ea typeface="Calibri"/>
              <a:cs typeface="Calibri"/>
              <a:sym typeface="Calibri"/>
            </a:endParaRPr>
          </a:p>
          <a:p>
            <a:pPr algn="ctr" indent="0" lvl="0" marL="0" rtl="0">
              <a:spcBef>
                <a:spcPts val="0"/>
              </a:spcBef>
              <a:spcAft>
                <a:spcPts val="0"/>
              </a:spcAft>
              <a:buNone/>
            </a:pPr>
            <a:r>
              <a:rPr b="1" lang="en-US" sz="2000">
                <a:solidFill>
                  <a:schemeClr val="dk1"/>
                </a:solidFill>
                <a:latin typeface="Calibri"/>
                <a:ea typeface="Calibri"/>
                <a:cs typeface="Calibri"/>
                <a:sym typeface="Calibri"/>
              </a:rPr>
              <a:t>6,328</a:t>
            </a:r>
            <a:endParaRPr b="1" sz="2000">
              <a:solidFill>
                <a:schemeClr val="dk1"/>
              </a:solidFill>
              <a:latin typeface="Calibri"/>
              <a:ea typeface="Calibri"/>
              <a:cs typeface="Calibri"/>
              <a:sym typeface="Calibri"/>
            </a:endParaRPr>
          </a:p>
          <a:p>
            <a:pPr algn="ctr" indent="0" lvl="0" marL="0" rtl="0">
              <a:spcBef>
                <a:spcPts val="0"/>
              </a:spcBef>
              <a:spcAft>
                <a:spcPts val="0"/>
              </a:spcAft>
              <a:buNone/>
            </a:pPr>
            <a:r>
              <a:t/>
            </a:r>
            <a:endParaRPr b="1" sz="2000">
              <a:solidFill>
                <a:schemeClr val="dk1"/>
              </a:solidFill>
              <a:latin typeface="Calibri"/>
              <a:ea typeface="Calibri"/>
              <a:cs typeface="Calibri"/>
              <a:sym typeface="Calibri"/>
            </a:endParaRPr>
          </a:p>
        </p:txBody>
      </p:sp>
      <p:pic>
        <p:nvPicPr>
          <p:cNvPr id="208" name="Google Shape;208;g3bd87a06345_0_584"/>
          <p:cNvPicPr preferRelativeResize="0"/>
          <p:nvPr/>
        </p:nvPicPr>
        <p:blipFill>
          <a:blip r:embed="rId6">
            <a:alphaModFix/>
          </a:blip>
          <a:stretch>
            <a:fillRect/>
          </a:stretch>
        </p:blipFill>
        <p:spPr>
          <a:xfrm>
            <a:off x="544575" y="3371325"/>
            <a:ext cx="713900" cy="594950"/>
          </a:xfrm>
          <a:prstGeom prst="rect">
            <a:avLst/>
          </a:prstGeom>
          <a:noFill/>
          <a:ln>
            <a:noFill/>
          </a:ln>
        </p:spPr>
      </p:pic>
      <p:pic>
        <p:nvPicPr>
          <p:cNvPr id="209" name="Google Shape;209;g3bd87a06345_0_584"/>
          <p:cNvPicPr preferRelativeResize="0"/>
          <p:nvPr/>
        </p:nvPicPr>
        <p:blipFill>
          <a:blip r:embed="rId7">
            <a:alphaModFix/>
          </a:blip>
          <a:stretch>
            <a:fillRect/>
          </a:stretch>
        </p:blipFill>
        <p:spPr>
          <a:xfrm>
            <a:off x="614738" y="4215400"/>
            <a:ext cx="573550" cy="487800"/>
          </a:xfrm>
          <a:prstGeom prst="rect">
            <a:avLst/>
          </a:prstGeom>
          <a:noFill/>
          <a:ln>
            <a:noFill/>
          </a:ln>
        </p:spPr>
      </p:pic>
      <p:pic>
        <p:nvPicPr>
          <p:cNvPr id="210" name="Google Shape;210;g3bd87a06345_0_584" title="girl doodle.png"/>
          <p:cNvPicPr preferRelativeResize="0"/>
          <p:nvPr/>
        </p:nvPicPr>
        <p:blipFill rotWithShape="1">
          <a:blip r:embed="rId8">
            <a:alphaModFix/>
          </a:blip>
          <a:srcRect b="3262" r="105"/>
          <a:stretch/>
        </p:blipFill>
        <p:spPr>
          <a:xfrm>
            <a:off x="85875" y="-94502"/>
            <a:ext cx="1285723" cy="1225349"/>
          </a:xfrm>
          <a:prstGeom prst="rect">
            <a:avLst/>
          </a:prstGeom>
          <a:noFill/>
          <a:ln>
            <a:noFill/>
          </a:ln>
        </p:spPr>
      </p:pic>
    </p:spTree>
  </p:cSld>
  <p:clrMapOvr>
    <a:masterClrMapping/>
  </p:clrMapOvr>
</p:sld>
</file>

<file path=ppt/slides/slide11.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214" name="Shape 214"/>
        <p:cNvGrpSpPr/>
        <p:nvPr/>
      </p:nvGrpSpPr>
      <p:grpSpPr>
        <a:xfrm>
          <a:off x="0" y="0"/>
          <a:ext cx="0" cy="0"/>
          <a:chOff x="0" y="0"/>
          <a:chExt cx="0" cy="0"/>
        </a:xfrm>
      </p:grpSpPr>
      <p:sp>
        <p:nvSpPr>
          <p:cNvPr id="215" name="Google Shape;215;g3bd87a06345_0_654"/>
          <p:cNvSpPr/>
          <p:nvPr/>
        </p:nvSpPr>
        <p:spPr>
          <a:xfrm>
            <a:off x="5835475" y="1037800"/>
            <a:ext cx="3143400" cy="693300"/>
          </a:xfrm>
          <a:prstGeom prst="rect">
            <a:avLst/>
          </a:prstGeom>
          <a:solidFill>
            <a:srgbClr val="FFD806"/>
          </a:solidFill>
          <a:ln>
            <a:noFill/>
          </a:ln>
        </p:spPr>
        <p:txBody>
          <a:bodyPr anchor="ctr" anchorCtr="0" bIns="91425" lIns="91425" rIns="91425" spcFirstLastPara="1" tIns="91425" wrap="square">
            <a:noAutofit/>
          </a:bodyPr>
          <a:lstStyle/>
          <a:p>
            <a:pPr algn="ctr" indent="0" lvl="0" marL="0" rtl="0">
              <a:spcBef>
                <a:spcPts val="0"/>
              </a:spcBef>
              <a:spcAft>
                <a:spcPts val="0"/>
              </a:spcAft>
              <a:buNone/>
            </a:pPr>
            <a:r>
              <a:t/>
            </a:r>
            <a:endParaRPr>
              <a:latin typeface="Calibri"/>
              <a:ea typeface="Calibri"/>
              <a:cs typeface="Calibri"/>
              <a:sym typeface="Calibri"/>
            </a:endParaRPr>
          </a:p>
        </p:txBody>
      </p:sp>
      <p:sp>
        <p:nvSpPr>
          <p:cNvPr id="216" name="Google Shape;216;g3bd87a06345_0_654"/>
          <p:cNvSpPr txBox="1"/>
          <p:nvPr/>
        </p:nvSpPr>
        <p:spPr>
          <a:xfrm>
            <a:off x="5650600" y="947950"/>
            <a:ext cx="1512600" cy="800400"/>
          </a:xfrm>
          <a:prstGeom prst="rect">
            <a:avLst/>
          </a:prstGeom>
          <a:noFill/>
          <a:ln>
            <a:noFill/>
          </a:ln>
        </p:spPr>
        <p:txBody>
          <a:bodyPr anchor="t" anchorCtr="0" bIns="91425" lIns="91425" rIns="91425" spcFirstLastPara="1" tIns="91425" wrap="square">
            <a:spAutoFit/>
          </a:bodyPr>
          <a:lstStyle/>
          <a:p>
            <a:pPr algn="ctr" indent="0" lvl="0" marL="0" rtl="0">
              <a:spcBef>
                <a:spcPts val="0"/>
              </a:spcBef>
              <a:spcAft>
                <a:spcPts val="0"/>
              </a:spcAft>
              <a:buNone/>
            </a:pPr>
            <a:r>
              <a:rPr b="1" lang="en-US" sz="2000">
                <a:solidFill>
                  <a:schemeClr val="dk1"/>
                </a:solidFill>
                <a:latin typeface="Roboto Serif"/>
                <a:ea typeface="Roboto Serif"/>
                <a:cs typeface="Roboto Serif"/>
                <a:sym typeface="Roboto Serif"/>
              </a:rPr>
              <a:t>2024 Impact</a:t>
            </a:r>
            <a:endParaRPr b="1" sz="2000">
              <a:solidFill>
                <a:schemeClr val="dk1"/>
              </a:solidFill>
              <a:latin typeface="Roboto Serif"/>
              <a:ea typeface="Roboto Serif"/>
              <a:cs typeface="Roboto Serif"/>
              <a:sym typeface="Roboto Serif"/>
            </a:endParaRPr>
          </a:p>
        </p:txBody>
      </p:sp>
      <p:sp>
        <p:nvSpPr>
          <p:cNvPr id="217" name="Google Shape;217;g3bd87a06345_0_654"/>
          <p:cNvSpPr txBox="1"/>
          <p:nvPr/>
        </p:nvSpPr>
        <p:spPr>
          <a:xfrm>
            <a:off x="7267150" y="964825"/>
            <a:ext cx="1789500" cy="800400"/>
          </a:xfrm>
          <a:prstGeom prst="rect">
            <a:avLst/>
          </a:prstGeom>
          <a:noFill/>
          <a:ln>
            <a:noFill/>
          </a:ln>
        </p:spPr>
        <p:txBody>
          <a:bodyPr anchor="t" anchorCtr="0" bIns="91425" lIns="91425" rIns="91425" spcFirstLastPara="1" tIns="91425" wrap="square">
            <a:spAutoFit/>
          </a:bodyPr>
          <a:lstStyle/>
          <a:p>
            <a:pPr algn="ctr" indent="0" lvl="0" marL="0" rtl="0">
              <a:spcBef>
                <a:spcPts val="0"/>
              </a:spcBef>
              <a:spcAft>
                <a:spcPts val="0"/>
              </a:spcAft>
              <a:buNone/>
            </a:pPr>
            <a:r>
              <a:rPr b="1" lang="en-US" sz="2000">
                <a:solidFill>
                  <a:schemeClr val="dk1"/>
                </a:solidFill>
                <a:latin typeface="Roboto Serif"/>
                <a:ea typeface="Roboto Serif"/>
                <a:cs typeface="Roboto Serif"/>
                <a:sym typeface="Roboto Serif"/>
              </a:rPr>
              <a:t>2028</a:t>
            </a:r>
            <a:endParaRPr b="1" sz="2000">
              <a:solidFill>
                <a:schemeClr val="dk1"/>
              </a:solidFill>
              <a:latin typeface="Roboto Serif"/>
              <a:ea typeface="Roboto Serif"/>
              <a:cs typeface="Roboto Serif"/>
              <a:sym typeface="Roboto Serif"/>
            </a:endParaRPr>
          </a:p>
          <a:p>
            <a:pPr algn="ctr" indent="0" lvl="0" marL="0" rtl="0">
              <a:spcBef>
                <a:spcPts val="0"/>
              </a:spcBef>
              <a:spcAft>
                <a:spcPts val="0"/>
              </a:spcAft>
              <a:buNone/>
            </a:pPr>
            <a:r>
              <a:rPr b="1" lang="en-US" sz="2000">
                <a:solidFill>
                  <a:schemeClr val="dk1"/>
                </a:solidFill>
                <a:latin typeface="Roboto Serif"/>
                <a:ea typeface="Roboto Serif"/>
                <a:cs typeface="Roboto Serif"/>
                <a:sym typeface="Roboto Serif"/>
              </a:rPr>
              <a:t>Projections</a:t>
            </a:r>
            <a:endParaRPr b="1" sz="2000">
              <a:solidFill>
                <a:schemeClr val="dk1"/>
              </a:solidFill>
              <a:latin typeface="Roboto Serif"/>
              <a:ea typeface="Roboto Serif"/>
              <a:cs typeface="Roboto Serif"/>
              <a:sym typeface="Roboto Serif"/>
            </a:endParaRPr>
          </a:p>
        </p:txBody>
      </p:sp>
      <p:sp>
        <p:nvSpPr>
          <p:cNvPr id="218" name="Google Shape;218;g3bd87a06345_0_654"/>
          <p:cNvSpPr/>
          <p:nvPr/>
        </p:nvSpPr>
        <p:spPr>
          <a:xfrm>
            <a:off x="881750" y="304197"/>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sp>
        <p:nvSpPr>
          <p:cNvPr id="219" name="Google Shape;219;g3bd87a06345_0_654"/>
          <p:cNvSpPr txBox="1"/>
          <p:nvPr/>
        </p:nvSpPr>
        <p:spPr>
          <a:xfrm>
            <a:off x="788978" y="273982"/>
            <a:ext cx="6259800" cy="492600"/>
          </a:xfrm>
          <a:prstGeom prst="rect">
            <a:avLst/>
          </a:prstGeom>
          <a:noFill/>
          <a:ln>
            <a:noFill/>
          </a:ln>
        </p:spPr>
        <p:txBody>
          <a:bodyPr anchor="t" anchorCtr="0" bIns="91425" lIns="91425" rIns="91425" spcFirstLastPara="1" tIns="91425" wrap="square">
            <a:spAutoFit/>
          </a:bodyPr>
          <a:lstStyle/>
          <a:p>
            <a:pPr algn="ctr" indent="0" lvl="0" marL="0" rtl="0">
              <a:spcBef>
                <a:spcPts val="0"/>
              </a:spcBef>
              <a:spcAft>
                <a:spcPts val="0"/>
              </a:spcAft>
              <a:buClr>
                <a:schemeClr val="dk1"/>
              </a:buClr>
              <a:buSzPts val="3000"/>
              <a:buFont typeface="Arial"/>
              <a:buNone/>
            </a:pPr>
            <a:r>
              <a:rPr b="1" lang="en-US" sz="2000">
                <a:solidFill>
                  <a:schemeClr val="dk1"/>
                </a:solidFill>
                <a:latin typeface="Roboto Serif"/>
                <a:ea typeface="Roboto Serif"/>
                <a:cs typeface="Roboto Serif"/>
                <a:sym typeface="Roboto Serif"/>
              </a:rPr>
              <a:t>Turning Dreams into Reality with You</a:t>
            </a:r>
            <a:endParaRPr b="1" sz="2000">
              <a:solidFill>
                <a:schemeClr val="dk1"/>
              </a:solidFill>
              <a:latin typeface="Roboto Serif"/>
              <a:ea typeface="Roboto Serif"/>
              <a:cs typeface="Roboto Serif"/>
              <a:sym typeface="Roboto Serif"/>
            </a:endParaRPr>
          </a:p>
        </p:txBody>
      </p:sp>
      <p:pic>
        <p:nvPicPr>
          <p:cNvPr id="220" name="Google Shape;220;g3bd87a06345_0_654"/>
          <p:cNvPicPr preferRelativeResize="0"/>
          <p:nvPr/>
        </p:nvPicPr>
        <p:blipFill>
          <a:blip r:embed="rId4">
            <a:alphaModFix/>
          </a:blip>
          <a:stretch>
            <a:fillRect/>
          </a:stretch>
        </p:blipFill>
        <p:spPr>
          <a:xfrm>
            <a:off x="545348" y="3466500"/>
            <a:ext cx="478800" cy="524950"/>
          </a:xfrm>
          <a:prstGeom prst="rect">
            <a:avLst/>
          </a:prstGeom>
          <a:noFill/>
          <a:ln>
            <a:noFill/>
          </a:ln>
        </p:spPr>
      </p:pic>
      <p:pic>
        <p:nvPicPr>
          <p:cNvPr id="221" name="Google Shape;221;g3bd87a06345_0_654"/>
          <p:cNvPicPr preferRelativeResize="0"/>
          <p:nvPr/>
        </p:nvPicPr>
        <p:blipFill>
          <a:blip r:embed="rId5">
            <a:alphaModFix/>
          </a:blip>
          <a:stretch>
            <a:fillRect/>
          </a:stretch>
        </p:blipFill>
        <p:spPr>
          <a:xfrm>
            <a:off x="501547" y="4269003"/>
            <a:ext cx="566400" cy="548700"/>
          </a:xfrm>
          <a:prstGeom prst="rect">
            <a:avLst/>
          </a:prstGeom>
          <a:noFill/>
          <a:ln>
            <a:noFill/>
          </a:ln>
        </p:spPr>
      </p:pic>
      <p:pic>
        <p:nvPicPr>
          <p:cNvPr id="222" name="Google Shape;222;g3bd87a06345_0_654"/>
          <p:cNvPicPr preferRelativeResize="0"/>
          <p:nvPr/>
        </p:nvPicPr>
        <p:blipFill>
          <a:blip r:embed="rId6">
            <a:alphaModFix/>
          </a:blip>
          <a:stretch>
            <a:fillRect/>
          </a:stretch>
        </p:blipFill>
        <p:spPr>
          <a:xfrm>
            <a:off x="455421" y="1832875"/>
            <a:ext cx="661750" cy="395340"/>
          </a:xfrm>
          <a:prstGeom prst="rect">
            <a:avLst/>
          </a:prstGeom>
          <a:noFill/>
          <a:ln>
            <a:noFill/>
          </a:ln>
        </p:spPr>
      </p:pic>
      <p:pic>
        <p:nvPicPr>
          <p:cNvPr id="223" name="Google Shape;223;g3bd87a06345_0_654"/>
          <p:cNvPicPr preferRelativeResize="0"/>
          <p:nvPr/>
        </p:nvPicPr>
        <p:blipFill>
          <a:blip r:embed="rId7">
            <a:alphaModFix/>
          </a:blip>
          <a:stretch>
            <a:fillRect/>
          </a:stretch>
        </p:blipFill>
        <p:spPr>
          <a:xfrm>
            <a:off x="456872" y="2537312"/>
            <a:ext cx="658850" cy="543900"/>
          </a:xfrm>
          <a:prstGeom prst="rect">
            <a:avLst/>
          </a:prstGeom>
          <a:noFill/>
          <a:ln>
            <a:noFill/>
          </a:ln>
        </p:spPr>
      </p:pic>
      <p:sp>
        <p:nvSpPr>
          <p:cNvPr id="224" name="Google Shape;224;g3bd87a06345_0_654"/>
          <p:cNvSpPr txBox="1"/>
          <p:nvPr/>
        </p:nvSpPr>
        <p:spPr>
          <a:xfrm>
            <a:off x="1352425" y="3435000"/>
            <a:ext cx="3737400" cy="693300"/>
          </a:xfrm>
          <a:prstGeom prst="rect">
            <a:avLst/>
          </a:prstGeom>
          <a:noFill/>
          <a:ln>
            <a:noFill/>
          </a:ln>
        </p:spPr>
        <p:txBody>
          <a:bodyPr anchor="ctr" anchorCtr="0" bIns="91425" lIns="91425" rIns="91425" spcFirstLastPara="1" tIns="91425" wrap="square">
            <a:noAutofit/>
          </a:bodyPr>
          <a:lstStyle/>
          <a:p>
            <a:pPr algn="l" indent="0" lvl="0" marL="0" rtl="0">
              <a:spcBef>
                <a:spcPts val="0"/>
              </a:spcBef>
              <a:spcAft>
                <a:spcPts val="0"/>
              </a:spcAft>
              <a:buNone/>
            </a:pPr>
            <a:r>
              <a:rPr lang="en-US" sz="2000">
                <a:solidFill>
                  <a:srgbClr val="063509"/>
                </a:solidFill>
                <a:latin typeface="Calibri"/>
                <a:ea typeface="Calibri"/>
                <a:cs typeface="Calibri"/>
                <a:sym typeface="Calibri"/>
              </a:rPr>
              <a:t>Children prevented from malnutrition in operational areas</a:t>
            </a:r>
            <a:endParaRPr sz="2000">
              <a:solidFill>
                <a:srgbClr val="063509"/>
              </a:solidFill>
              <a:latin typeface="Calibri"/>
              <a:ea typeface="Calibri"/>
              <a:cs typeface="Calibri"/>
              <a:sym typeface="Calibri"/>
            </a:endParaRPr>
          </a:p>
        </p:txBody>
      </p:sp>
      <p:sp>
        <p:nvSpPr>
          <p:cNvPr id="225" name="Google Shape;225;g3bd87a06345_0_654"/>
          <p:cNvSpPr txBox="1"/>
          <p:nvPr/>
        </p:nvSpPr>
        <p:spPr>
          <a:xfrm>
            <a:off x="1321750" y="4196703"/>
            <a:ext cx="4383600" cy="693300"/>
          </a:xfrm>
          <a:prstGeom prst="rect">
            <a:avLst/>
          </a:prstGeom>
          <a:noFill/>
          <a:ln>
            <a:noFill/>
          </a:ln>
        </p:spPr>
        <p:txBody>
          <a:bodyPr anchor="ctr" anchorCtr="0" bIns="91425" lIns="91425" rIns="91425" spcFirstLastPara="1" tIns="91425" wrap="square">
            <a:noAutofit/>
          </a:bodyPr>
          <a:lstStyle/>
          <a:p>
            <a:pPr algn="l" indent="0" lvl="0" marL="0" rtl="0">
              <a:spcBef>
                <a:spcPts val="0"/>
              </a:spcBef>
              <a:spcAft>
                <a:spcPts val="0"/>
              </a:spcAft>
              <a:buNone/>
            </a:pPr>
            <a:r>
              <a:rPr lang="en-US" sz="2000">
                <a:solidFill>
                  <a:srgbClr val="063509"/>
                </a:solidFill>
                <a:latin typeface="Calibri"/>
                <a:ea typeface="Calibri"/>
                <a:cs typeface="Calibri"/>
                <a:sym typeface="Calibri"/>
              </a:rPr>
              <a:t>Children immunized [0 to 1 years] in operational areas</a:t>
            </a:r>
            <a:endParaRPr sz="2000">
              <a:solidFill>
                <a:srgbClr val="063509"/>
              </a:solidFill>
              <a:latin typeface="Calibri"/>
              <a:ea typeface="Calibri"/>
              <a:cs typeface="Calibri"/>
              <a:sym typeface="Calibri"/>
            </a:endParaRPr>
          </a:p>
        </p:txBody>
      </p:sp>
      <p:sp>
        <p:nvSpPr>
          <p:cNvPr id="226" name="Google Shape;226;g3bd87a06345_0_654"/>
          <p:cNvSpPr txBox="1"/>
          <p:nvPr/>
        </p:nvSpPr>
        <p:spPr>
          <a:xfrm>
            <a:off x="1342225" y="1706475"/>
            <a:ext cx="4383600" cy="800400"/>
          </a:xfrm>
          <a:prstGeom prst="rect">
            <a:avLst/>
          </a:prstGeom>
          <a:noFill/>
          <a:ln>
            <a:noFill/>
          </a:ln>
        </p:spPr>
        <p:txBody>
          <a:bodyPr anchor="ctr" anchorCtr="0" bIns="91425" lIns="91425" rIns="91425" spcFirstLastPara="1" tIns="91425" wrap="square">
            <a:spAutoFit/>
          </a:bodyPr>
          <a:lstStyle/>
          <a:p>
            <a:pPr algn="l" indent="0" lvl="0" marL="0" rtl="0">
              <a:spcBef>
                <a:spcPts val="0"/>
              </a:spcBef>
              <a:spcAft>
                <a:spcPts val="0"/>
              </a:spcAft>
              <a:buNone/>
            </a:pPr>
            <a:r>
              <a:rPr lang="en-US" sz="2000">
                <a:solidFill>
                  <a:srgbClr val="063509"/>
                </a:solidFill>
                <a:latin typeface="Calibri"/>
                <a:ea typeface="Calibri"/>
                <a:cs typeface="Calibri"/>
                <a:sym typeface="Calibri"/>
              </a:rPr>
              <a:t>Children in public schools &amp; learning</a:t>
            </a:r>
            <a:endParaRPr sz="2000">
              <a:solidFill>
                <a:srgbClr val="063509"/>
              </a:solidFill>
              <a:latin typeface="Calibri"/>
              <a:ea typeface="Calibri"/>
              <a:cs typeface="Calibri"/>
              <a:sym typeface="Calibri"/>
            </a:endParaRPr>
          </a:p>
          <a:p>
            <a:pPr algn="l" indent="0" lvl="0" marL="0" rtl="0">
              <a:spcBef>
                <a:spcPts val="0"/>
              </a:spcBef>
              <a:spcAft>
                <a:spcPts val="0"/>
              </a:spcAft>
              <a:buNone/>
            </a:pPr>
            <a:r>
              <a:rPr lang="en-US" sz="2000">
                <a:solidFill>
                  <a:srgbClr val="063509"/>
                </a:solidFill>
                <a:latin typeface="Calibri"/>
                <a:ea typeface="Calibri"/>
                <a:cs typeface="Calibri"/>
                <a:sym typeface="Calibri"/>
              </a:rPr>
              <a:t>[6 to 18 years] in operational areas</a:t>
            </a:r>
            <a:endParaRPr sz="2000">
              <a:solidFill>
                <a:srgbClr val="063509"/>
              </a:solidFill>
              <a:latin typeface="Calibri"/>
              <a:ea typeface="Calibri"/>
              <a:cs typeface="Calibri"/>
              <a:sym typeface="Calibri"/>
            </a:endParaRPr>
          </a:p>
        </p:txBody>
      </p:sp>
      <p:sp>
        <p:nvSpPr>
          <p:cNvPr id="227" name="Google Shape;227;g3bd87a06345_0_654"/>
          <p:cNvSpPr txBox="1"/>
          <p:nvPr/>
        </p:nvSpPr>
        <p:spPr>
          <a:xfrm>
            <a:off x="1342225" y="2608100"/>
            <a:ext cx="4383600" cy="693300"/>
          </a:xfrm>
          <a:prstGeom prst="rect">
            <a:avLst/>
          </a:prstGeom>
          <a:noFill/>
          <a:ln>
            <a:noFill/>
          </a:ln>
        </p:spPr>
        <p:txBody>
          <a:bodyPr anchor="ctr" anchorCtr="0" bIns="91425" lIns="91425" rIns="91425" spcFirstLastPara="1" tIns="91425" wrap="square">
            <a:noAutofit/>
          </a:bodyPr>
          <a:lstStyle/>
          <a:p>
            <a:pPr algn="l" indent="0" lvl="0" marL="0" rtl="0">
              <a:spcBef>
                <a:spcPts val="0"/>
              </a:spcBef>
              <a:spcAft>
                <a:spcPts val="0"/>
              </a:spcAft>
              <a:buNone/>
            </a:pPr>
            <a:r>
              <a:rPr lang="en-US" sz="2000">
                <a:solidFill>
                  <a:srgbClr val="063509"/>
                </a:solidFill>
                <a:latin typeface="Calibri"/>
                <a:ea typeface="Calibri"/>
                <a:cs typeface="Calibri"/>
                <a:sym typeface="Calibri"/>
              </a:rPr>
              <a:t>Children prevented from becoming child labor [6 to 18 years] in operational areas</a:t>
            </a:r>
            <a:endParaRPr sz="2000">
              <a:solidFill>
                <a:srgbClr val="063509"/>
              </a:solidFill>
              <a:latin typeface="Calibri"/>
              <a:ea typeface="Calibri"/>
              <a:cs typeface="Calibri"/>
              <a:sym typeface="Calibri"/>
            </a:endParaRPr>
          </a:p>
        </p:txBody>
      </p:sp>
      <p:sp>
        <p:nvSpPr>
          <p:cNvPr id="228" name="Google Shape;228;g3bd87a06345_0_654"/>
          <p:cNvSpPr txBox="1"/>
          <p:nvPr/>
        </p:nvSpPr>
        <p:spPr>
          <a:xfrm>
            <a:off x="5835475" y="3486275"/>
            <a:ext cx="1404000" cy="542400"/>
          </a:xfrm>
          <a:prstGeom prst="rect">
            <a:avLst/>
          </a:prstGeom>
          <a:solidFill>
            <a:srgbClr val="1CB6B7"/>
          </a:solidFill>
          <a:ln>
            <a:noFill/>
          </a:ln>
        </p:spPr>
        <p:txBody>
          <a:bodyPr anchor="ctr" anchorCtr="0" bIns="91425" lIns="91425" rIns="91425" spcFirstLastPara="1" tIns="91425" wrap="square">
            <a:noAutofit/>
          </a:bodyPr>
          <a:lstStyle/>
          <a:p>
            <a:pPr algn="ctr" indent="0" lvl="0" marL="0" rtl="0">
              <a:spcBef>
                <a:spcPts val="0"/>
              </a:spcBef>
              <a:spcAft>
                <a:spcPts val="0"/>
              </a:spcAft>
              <a:buNone/>
            </a:pPr>
            <a:r>
              <a:rPr b="1" lang="en-US" sz="2000">
                <a:solidFill>
                  <a:schemeClr val="dk1"/>
                </a:solidFill>
                <a:latin typeface="Calibri"/>
                <a:ea typeface="Calibri"/>
                <a:cs typeface="Calibri"/>
                <a:sym typeface="Calibri"/>
              </a:rPr>
              <a:t>83%</a:t>
            </a:r>
            <a:endParaRPr b="1" sz="2000">
              <a:solidFill>
                <a:schemeClr val="dk1"/>
              </a:solidFill>
              <a:latin typeface="Calibri"/>
              <a:ea typeface="Calibri"/>
              <a:cs typeface="Calibri"/>
              <a:sym typeface="Calibri"/>
            </a:endParaRPr>
          </a:p>
          <a:p>
            <a:pPr algn="ctr" indent="0" lvl="0" marL="0" rtl="0">
              <a:spcBef>
                <a:spcPts val="0"/>
              </a:spcBef>
              <a:spcAft>
                <a:spcPts val="0"/>
              </a:spcAft>
              <a:buNone/>
            </a:pPr>
            <a:r>
              <a:rPr b="1" lang="en-US" sz="2000">
                <a:solidFill>
                  <a:schemeClr val="dk1"/>
                </a:solidFill>
                <a:latin typeface="Calibri"/>
                <a:ea typeface="Calibri"/>
                <a:cs typeface="Calibri"/>
                <a:sym typeface="Calibri"/>
              </a:rPr>
              <a:t>[132,398]</a:t>
            </a:r>
            <a:endParaRPr b="1" sz="2000">
              <a:solidFill>
                <a:schemeClr val="dk1"/>
              </a:solidFill>
              <a:latin typeface="Calibri"/>
              <a:ea typeface="Calibri"/>
              <a:cs typeface="Calibri"/>
              <a:sym typeface="Calibri"/>
            </a:endParaRPr>
          </a:p>
        </p:txBody>
      </p:sp>
      <p:sp>
        <p:nvSpPr>
          <p:cNvPr id="229" name="Google Shape;229;g3bd87a06345_0_654"/>
          <p:cNvSpPr txBox="1"/>
          <p:nvPr/>
        </p:nvSpPr>
        <p:spPr>
          <a:xfrm>
            <a:off x="7461775" y="3483525"/>
            <a:ext cx="1404000" cy="600000"/>
          </a:xfrm>
          <a:prstGeom prst="rect">
            <a:avLst/>
          </a:prstGeom>
          <a:solidFill>
            <a:srgbClr val="FFD806"/>
          </a:solidFill>
          <a:ln>
            <a:noFill/>
          </a:ln>
        </p:spPr>
        <p:txBody>
          <a:bodyPr anchor="ctr" anchorCtr="0" bIns="91425" lIns="91425" rIns="91425" spcFirstLastPara="1" tIns="91425" wrap="square">
            <a:noAutofit/>
          </a:bodyPr>
          <a:lstStyle/>
          <a:p>
            <a:pPr algn="ctr" indent="0" lvl="0" marL="0" rtl="0">
              <a:spcBef>
                <a:spcPts val="0"/>
              </a:spcBef>
              <a:spcAft>
                <a:spcPts val="0"/>
              </a:spcAft>
              <a:buNone/>
            </a:pPr>
            <a:r>
              <a:rPr b="1" lang="en-US" sz="2000">
                <a:solidFill>
                  <a:schemeClr val="dk1"/>
                </a:solidFill>
                <a:latin typeface="Calibri"/>
                <a:ea typeface="Calibri"/>
                <a:cs typeface="Calibri"/>
                <a:sym typeface="Calibri"/>
              </a:rPr>
              <a:t>100%</a:t>
            </a:r>
            <a:endParaRPr b="1" sz="2000">
              <a:solidFill>
                <a:schemeClr val="dk1"/>
              </a:solidFill>
              <a:latin typeface="Calibri"/>
              <a:ea typeface="Calibri"/>
              <a:cs typeface="Calibri"/>
              <a:sym typeface="Calibri"/>
            </a:endParaRPr>
          </a:p>
          <a:p>
            <a:pPr algn="ctr" indent="0" lvl="0" marL="0" rtl="0">
              <a:spcBef>
                <a:spcPts val="0"/>
              </a:spcBef>
              <a:spcAft>
                <a:spcPts val="0"/>
              </a:spcAft>
              <a:buNone/>
            </a:pPr>
            <a:r>
              <a:rPr b="1" lang="en-US" sz="2000">
                <a:solidFill>
                  <a:schemeClr val="dk1"/>
                </a:solidFill>
                <a:latin typeface="Calibri"/>
                <a:ea typeface="Calibri"/>
                <a:cs typeface="Calibri"/>
                <a:sym typeface="Calibri"/>
              </a:rPr>
              <a:t>[217,586]</a:t>
            </a:r>
            <a:endParaRPr b="1" sz="2000">
              <a:solidFill>
                <a:schemeClr val="dk1"/>
              </a:solidFill>
              <a:latin typeface="Calibri"/>
              <a:ea typeface="Calibri"/>
              <a:cs typeface="Calibri"/>
              <a:sym typeface="Calibri"/>
            </a:endParaRPr>
          </a:p>
        </p:txBody>
      </p:sp>
      <p:sp>
        <p:nvSpPr>
          <p:cNvPr id="230" name="Google Shape;230;g3bd87a06345_0_654"/>
          <p:cNvSpPr txBox="1"/>
          <p:nvPr/>
        </p:nvSpPr>
        <p:spPr>
          <a:xfrm>
            <a:off x="5835500" y="4297575"/>
            <a:ext cx="1404000" cy="600000"/>
          </a:xfrm>
          <a:prstGeom prst="rect">
            <a:avLst/>
          </a:prstGeom>
          <a:solidFill>
            <a:srgbClr val="1CB6B7"/>
          </a:solidFill>
          <a:ln>
            <a:noFill/>
          </a:ln>
        </p:spPr>
        <p:txBody>
          <a:bodyPr anchor="ctr" anchorCtr="0" bIns="91425" lIns="91425" rIns="91425" spcFirstLastPara="1" tIns="91425" wrap="square">
            <a:noAutofit/>
          </a:bodyPr>
          <a:lstStyle/>
          <a:p>
            <a:pPr algn="ctr" indent="0" lvl="0" marL="0" rtl="0">
              <a:spcBef>
                <a:spcPts val="0"/>
              </a:spcBef>
              <a:spcAft>
                <a:spcPts val="0"/>
              </a:spcAft>
              <a:buNone/>
            </a:pPr>
            <a:r>
              <a:rPr b="1" lang="en-US" sz="2000">
                <a:solidFill>
                  <a:schemeClr val="dk1"/>
                </a:solidFill>
                <a:latin typeface="Calibri"/>
                <a:ea typeface="Calibri"/>
                <a:cs typeface="Calibri"/>
                <a:sym typeface="Calibri"/>
              </a:rPr>
              <a:t>100%</a:t>
            </a:r>
            <a:endParaRPr b="1" sz="2000">
              <a:solidFill>
                <a:schemeClr val="dk1"/>
              </a:solidFill>
              <a:latin typeface="Calibri"/>
              <a:ea typeface="Calibri"/>
              <a:cs typeface="Calibri"/>
              <a:sym typeface="Calibri"/>
            </a:endParaRPr>
          </a:p>
          <a:p>
            <a:pPr algn="ctr" indent="0" lvl="0" marL="0" rtl="0">
              <a:spcBef>
                <a:spcPts val="0"/>
              </a:spcBef>
              <a:spcAft>
                <a:spcPts val="0"/>
              </a:spcAft>
              <a:buNone/>
            </a:pPr>
            <a:r>
              <a:rPr b="1" lang="en-US" sz="2000">
                <a:solidFill>
                  <a:schemeClr val="dk1"/>
                </a:solidFill>
                <a:latin typeface="Calibri"/>
                <a:ea typeface="Calibri"/>
                <a:cs typeface="Calibri"/>
                <a:sym typeface="Calibri"/>
              </a:rPr>
              <a:t>[239,963]</a:t>
            </a:r>
            <a:endParaRPr b="1" sz="2000">
              <a:solidFill>
                <a:schemeClr val="dk1"/>
              </a:solidFill>
              <a:latin typeface="Calibri"/>
              <a:ea typeface="Calibri"/>
              <a:cs typeface="Calibri"/>
              <a:sym typeface="Calibri"/>
            </a:endParaRPr>
          </a:p>
        </p:txBody>
      </p:sp>
      <p:sp>
        <p:nvSpPr>
          <p:cNvPr id="231" name="Google Shape;231;g3bd87a06345_0_654"/>
          <p:cNvSpPr txBox="1"/>
          <p:nvPr/>
        </p:nvSpPr>
        <p:spPr>
          <a:xfrm>
            <a:off x="7459900" y="4293575"/>
            <a:ext cx="1404000" cy="600000"/>
          </a:xfrm>
          <a:prstGeom prst="rect">
            <a:avLst/>
          </a:prstGeom>
          <a:solidFill>
            <a:srgbClr val="FFD806"/>
          </a:solidFill>
          <a:ln>
            <a:noFill/>
          </a:ln>
        </p:spPr>
        <p:txBody>
          <a:bodyPr anchor="ctr" anchorCtr="0" bIns="91425" lIns="91425" rIns="91425" spcFirstLastPara="1" tIns="91425" wrap="square">
            <a:noAutofit/>
          </a:bodyPr>
          <a:lstStyle/>
          <a:p>
            <a:pPr algn="ctr" indent="0" lvl="0" marL="0" rtl="0">
              <a:spcBef>
                <a:spcPts val="0"/>
              </a:spcBef>
              <a:spcAft>
                <a:spcPts val="0"/>
              </a:spcAft>
              <a:buNone/>
            </a:pPr>
            <a:r>
              <a:rPr b="1" lang="en-US" sz="2000">
                <a:solidFill>
                  <a:schemeClr val="dk1"/>
                </a:solidFill>
                <a:latin typeface="Calibri"/>
                <a:ea typeface="Calibri"/>
                <a:cs typeface="Calibri"/>
                <a:sym typeface="Calibri"/>
              </a:rPr>
              <a:t>100%</a:t>
            </a:r>
            <a:endParaRPr b="1" sz="2000">
              <a:solidFill>
                <a:schemeClr val="dk1"/>
              </a:solidFill>
              <a:latin typeface="Calibri"/>
              <a:ea typeface="Calibri"/>
              <a:cs typeface="Calibri"/>
              <a:sym typeface="Calibri"/>
            </a:endParaRPr>
          </a:p>
          <a:p>
            <a:pPr algn="ctr" indent="0" lvl="0" marL="0" rtl="0">
              <a:spcBef>
                <a:spcPts val="0"/>
              </a:spcBef>
              <a:spcAft>
                <a:spcPts val="0"/>
              </a:spcAft>
              <a:buNone/>
            </a:pPr>
            <a:r>
              <a:rPr b="1" lang="en-US" sz="2000">
                <a:solidFill>
                  <a:schemeClr val="dk1"/>
                </a:solidFill>
                <a:latin typeface="Calibri"/>
                <a:ea typeface="Calibri"/>
                <a:cs typeface="Calibri"/>
                <a:sym typeface="Calibri"/>
              </a:rPr>
              <a:t>[284,590]</a:t>
            </a:r>
            <a:endParaRPr b="1" sz="2000">
              <a:solidFill>
                <a:schemeClr val="dk1"/>
              </a:solidFill>
              <a:latin typeface="Calibri"/>
              <a:ea typeface="Calibri"/>
              <a:cs typeface="Calibri"/>
              <a:sym typeface="Calibri"/>
            </a:endParaRPr>
          </a:p>
        </p:txBody>
      </p:sp>
      <p:sp>
        <p:nvSpPr>
          <p:cNvPr id="232" name="Google Shape;232;g3bd87a06345_0_654"/>
          <p:cNvSpPr txBox="1"/>
          <p:nvPr/>
        </p:nvSpPr>
        <p:spPr>
          <a:xfrm>
            <a:off x="5835475" y="1859325"/>
            <a:ext cx="1404000" cy="550500"/>
          </a:xfrm>
          <a:prstGeom prst="rect">
            <a:avLst/>
          </a:prstGeom>
          <a:solidFill>
            <a:srgbClr val="1CB6B7"/>
          </a:solidFill>
          <a:ln>
            <a:noFill/>
          </a:ln>
        </p:spPr>
        <p:txBody>
          <a:bodyPr anchor="ctr" anchorCtr="0" bIns="91425" lIns="91425" rIns="91425" spcFirstLastPara="1" tIns="91425" wrap="square">
            <a:noAutofit/>
          </a:bodyPr>
          <a:lstStyle/>
          <a:p>
            <a:pPr algn="ctr" indent="0" lvl="0" marL="0" rtl="0">
              <a:spcBef>
                <a:spcPts val="0"/>
              </a:spcBef>
              <a:spcAft>
                <a:spcPts val="0"/>
              </a:spcAft>
              <a:buNone/>
            </a:pPr>
            <a:r>
              <a:rPr b="1" lang="en-US" sz="2000">
                <a:solidFill>
                  <a:schemeClr val="dk1"/>
                </a:solidFill>
                <a:latin typeface="Calibri"/>
                <a:ea typeface="Calibri"/>
                <a:cs typeface="Calibri"/>
                <a:sym typeface="Calibri"/>
              </a:rPr>
              <a:t>93%</a:t>
            </a:r>
            <a:endParaRPr b="1" sz="2000">
              <a:solidFill>
                <a:schemeClr val="dk1"/>
              </a:solidFill>
              <a:latin typeface="Calibri"/>
              <a:ea typeface="Calibri"/>
              <a:cs typeface="Calibri"/>
              <a:sym typeface="Calibri"/>
            </a:endParaRPr>
          </a:p>
          <a:p>
            <a:pPr algn="ctr" indent="0" lvl="0" marL="0" rtl="0">
              <a:spcBef>
                <a:spcPts val="0"/>
              </a:spcBef>
              <a:spcAft>
                <a:spcPts val="0"/>
              </a:spcAft>
              <a:buNone/>
            </a:pPr>
            <a:r>
              <a:rPr b="1" lang="en-US" sz="2000">
                <a:solidFill>
                  <a:schemeClr val="dk1"/>
                </a:solidFill>
                <a:latin typeface="Calibri"/>
                <a:ea typeface="Calibri"/>
                <a:cs typeface="Calibri"/>
                <a:sym typeface="Calibri"/>
              </a:rPr>
              <a:t>[342,558]</a:t>
            </a:r>
            <a:endParaRPr b="1" sz="2000">
              <a:solidFill>
                <a:schemeClr val="dk1"/>
              </a:solidFill>
              <a:latin typeface="Calibri"/>
              <a:ea typeface="Calibri"/>
              <a:cs typeface="Calibri"/>
              <a:sym typeface="Calibri"/>
            </a:endParaRPr>
          </a:p>
        </p:txBody>
      </p:sp>
      <p:sp>
        <p:nvSpPr>
          <p:cNvPr id="233" name="Google Shape;233;g3bd87a06345_0_654"/>
          <p:cNvSpPr txBox="1"/>
          <p:nvPr/>
        </p:nvSpPr>
        <p:spPr>
          <a:xfrm>
            <a:off x="7496975" y="1886527"/>
            <a:ext cx="1404000" cy="600000"/>
          </a:xfrm>
          <a:prstGeom prst="rect">
            <a:avLst/>
          </a:prstGeom>
          <a:solidFill>
            <a:srgbClr val="FFD806"/>
          </a:solidFill>
          <a:ln>
            <a:noFill/>
          </a:ln>
        </p:spPr>
        <p:txBody>
          <a:bodyPr anchor="ctr" anchorCtr="0" bIns="91425" lIns="91425" rIns="91425" spcFirstLastPara="1" tIns="91425" wrap="square">
            <a:noAutofit/>
          </a:bodyPr>
          <a:lstStyle/>
          <a:p>
            <a:pPr algn="ctr" indent="0" lvl="0" marL="0" rtl="0">
              <a:spcBef>
                <a:spcPts val="0"/>
              </a:spcBef>
              <a:spcAft>
                <a:spcPts val="0"/>
              </a:spcAft>
              <a:buNone/>
            </a:pPr>
            <a:r>
              <a:rPr b="1" lang="en-US" sz="2000">
                <a:solidFill>
                  <a:schemeClr val="dk1"/>
                </a:solidFill>
                <a:latin typeface="Calibri"/>
                <a:ea typeface="Calibri"/>
                <a:cs typeface="Calibri"/>
                <a:sym typeface="Calibri"/>
              </a:rPr>
              <a:t>97%</a:t>
            </a:r>
            <a:endParaRPr b="1" sz="2000">
              <a:solidFill>
                <a:schemeClr val="dk1"/>
              </a:solidFill>
              <a:latin typeface="Calibri"/>
              <a:ea typeface="Calibri"/>
              <a:cs typeface="Calibri"/>
              <a:sym typeface="Calibri"/>
            </a:endParaRPr>
          </a:p>
          <a:p>
            <a:pPr algn="ctr" indent="0" lvl="0" marL="0" rtl="0">
              <a:spcBef>
                <a:spcPts val="0"/>
              </a:spcBef>
              <a:spcAft>
                <a:spcPts val="0"/>
              </a:spcAft>
              <a:buNone/>
            </a:pPr>
            <a:r>
              <a:rPr b="1" lang="en-US" sz="2000">
                <a:solidFill>
                  <a:schemeClr val="dk1"/>
                </a:solidFill>
                <a:latin typeface="Calibri"/>
                <a:ea typeface="Calibri"/>
                <a:cs typeface="Calibri"/>
                <a:sym typeface="Calibri"/>
              </a:rPr>
              <a:t>[643,095]</a:t>
            </a:r>
            <a:endParaRPr b="1" sz="2000">
              <a:solidFill>
                <a:schemeClr val="dk1"/>
              </a:solidFill>
              <a:latin typeface="Calibri"/>
              <a:ea typeface="Calibri"/>
              <a:cs typeface="Calibri"/>
              <a:sym typeface="Calibri"/>
            </a:endParaRPr>
          </a:p>
        </p:txBody>
      </p:sp>
      <p:sp>
        <p:nvSpPr>
          <p:cNvPr id="234" name="Google Shape;234;g3bd87a06345_0_654"/>
          <p:cNvSpPr txBox="1"/>
          <p:nvPr/>
        </p:nvSpPr>
        <p:spPr>
          <a:xfrm>
            <a:off x="5835500" y="2648101"/>
            <a:ext cx="1404000" cy="600000"/>
          </a:xfrm>
          <a:prstGeom prst="rect">
            <a:avLst/>
          </a:prstGeom>
          <a:solidFill>
            <a:srgbClr val="1CB6B7"/>
          </a:solidFill>
          <a:ln>
            <a:noFill/>
          </a:ln>
        </p:spPr>
        <p:txBody>
          <a:bodyPr anchor="ctr" anchorCtr="0" bIns="91425" lIns="91425" rIns="91425" spcFirstLastPara="1" tIns="91425" wrap="square">
            <a:noAutofit/>
          </a:bodyPr>
          <a:lstStyle/>
          <a:p>
            <a:pPr algn="ctr" indent="0" lvl="0" marL="0" rtl="0">
              <a:spcBef>
                <a:spcPts val="0"/>
              </a:spcBef>
              <a:spcAft>
                <a:spcPts val="0"/>
              </a:spcAft>
              <a:buNone/>
            </a:pPr>
            <a:r>
              <a:rPr b="1" lang="en-US" sz="2000">
                <a:solidFill>
                  <a:schemeClr val="dk1"/>
                </a:solidFill>
                <a:latin typeface="Calibri"/>
                <a:ea typeface="Calibri"/>
                <a:cs typeface="Calibri"/>
                <a:sym typeface="Calibri"/>
              </a:rPr>
              <a:t>79%</a:t>
            </a:r>
            <a:endParaRPr b="1" sz="2000">
              <a:solidFill>
                <a:schemeClr val="dk1"/>
              </a:solidFill>
              <a:latin typeface="Calibri"/>
              <a:ea typeface="Calibri"/>
              <a:cs typeface="Calibri"/>
              <a:sym typeface="Calibri"/>
            </a:endParaRPr>
          </a:p>
          <a:p>
            <a:pPr algn="ctr" indent="0" lvl="0" marL="0" rtl="0">
              <a:spcBef>
                <a:spcPts val="0"/>
              </a:spcBef>
              <a:spcAft>
                <a:spcPts val="0"/>
              </a:spcAft>
              <a:buNone/>
            </a:pPr>
            <a:r>
              <a:rPr b="1" lang="en-US" sz="2000">
                <a:solidFill>
                  <a:schemeClr val="dk1"/>
                </a:solidFill>
                <a:latin typeface="Calibri"/>
                <a:ea typeface="Calibri"/>
                <a:cs typeface="Calibri"/>
                <a:sym typeface="Calibri"/>
              </a:rPr>
              <a:t>[346,432]</a:t>
            </a:r>
            <a:endParaRPr b="1" sz="2000">
              <a:solidFill>
                <a:schemeClr val="dk1"/>
              </a:solidFill>
              <a:latin typeface="Calibri"/>
              <a:ea typeface="Calibri"/>
              <a:cs typeface="Calibri"/>
              <a:sym typeface="Calibri"/>
            </a:endParaRPr>
          </a:p>
        </p:txBody>
      </p:sp>
      <p:sp>
        <p:nvSpPr>
          <p:cNvPr id="235" name="Google Shape;235;g3bd87a06345_0_654"/>
          <p:cNvSpPr txBox="1"/>
          <p:nvPr/>
        </p:nvSpPr>
        <p:spPr>
          <a:xfrm>
            <a:off x="7496975" y="2661125"/>
            <a:ext cx="1404000" cy="542400"/>
          </a:xfrm>
          <a:prstGeom prst="rect">
            <a:avLst/>
          </a:prstGeom>
          <a:solidFill>
            <a:srgbClr val="FFD806"/>
          </a:solidFill>
          <a:ln>
            <a:noFill/>
          </a:ln>
        </p:spPr>
        <p:txBody>
          <a:bodyPr anchor="ctr" anchorCtr="0" bIns="91425" lIns="91425" rIns="91425" spcFirstLastPara="1" tIns="91425" wrap="square">
            <a:noAutofit/>
          </a:bodyPr>
          <a:lstStyle/>
          <a:p>
            <a:pPr algn="ctr" indent="0" lvl="0" marL="0" rtl="0">
              <a:spcBef>
                <a:spcPts val="0"/>
              </a:spcBef>
              <a:spcAft>
                <a:spcPts val="0"/>
              </a:spcAft>
              <a:buNone/>
            </a:pPr>
            <a:r>
              <a:rPr b="1" lang="en-US" sz="2000">
                <a:solidFill>
                  <a:schemeClr val="dk1"/>
                </a:solidFill>
                <a:latin typeface="Calibri"/>
                <a:ea typeface="Calibri"/>
                <a:cs typeface="Calibri"/>
                <a:sym typeface="Calibri"/>
              </a:rPr>
              <a:t>98%</a:t>
            </a:r>
            <a:endParaRPr b="1" sz="2000">
              <a:solidFill>
                <a:schemeClr val="dk1"/>
              </a:solidFill>
              <a:latin typeface="Calibri"/>
              <a:ea typeface="Calibri"/>
              <a:cs typeface="Calibri"/>
              <a:sym typeface="Calibri"/>
            </a:endParaRPr>
          </a:p>
          <a:p>
            <a:pPr algn="ctr" indent="0" lvl="0" marL="0" rtl="0">
              <a:spcBef>
                <a:spcPts val="0"/>
              </a:spcBef>
              <a:spcAft>
                <a:spcPts val="0"/>
              </a:spcAft>
              <a:buNone/>
            </a:pPr>
            <a:r>
              <a:rPr b="1" lang="en-US" sz="2000">
                <a:solidFill>
                  <a:schemeClr val="dk1"/>
                </a:solidFill>
                <a:latin typeface="Calibri"/>
                <a:ea typeface="Calibri"/>
                <a:cs typeface="Calibri"/>
                <a:sym typeface="Calibri"/>
              </a:rPr>
              <a:t>[513,595]</a:t>
            </a:r>
            <a:endParaRPr b="1" sz="2000">
              <a:solidFill>
                <a:schemeClr val="dk1"/>
              </a:solidFill>
              <a:latin typeface="Calibri"/>
              <a:ea typeface="Calibri"/>
              <a:cs typeface="Calibri"/>
              <a:sym typeface="Calibri"/>
            </a:endParaRPr>
          </a:p>
        </p:txBody>
      </p:sp>
      <p:pic>
        <p:nvPicPr>
          <p:cNvPr id="236" name="Google Shape;236;g3bd87a06345_0_654" title="boy doodle.png"/>
          <p:cNvPicPr preferRelativeResize="0"/>
          <p:nvPr/>
        </p:nvPicPr>
        <p:blipFill rotWithShape="1">
          <a:blip r:embed="rId8">
            <a:alphaModFix/>
          </a:blip>
          <a:srcRect b="7596" r="9594"/>
          <a:stretch/>
        </p:blipFill>
        <p:spPr>
          <a:xfrm>
            <a:off x="108772" y="-69425"/>
            <a:ext cx="1125106" cy="1107224"/>
          </a:xfrm>
          <a:prstGeom prst="rect">
            <a:avLst/>
          </a:prstGeom>
          <a:noFill/>
          <a:ln>
            <a:noFill/>
          </a:ln>
        </p:spPr>
      </p:pic>
    </p:spTree>
  </p:cSld>
  <p:clrMapOvr>
    <a:masterClrMapping/>
  </p:clrMapOvr>
</p:sld>
</file>

<file path=ppt/slides/slide12.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240" name="Shape 240"/>
        <p:cNvGrpSpPr/>
        <p:nvPr/>
      </p:nvGrpSpPr>
      <p:grpSpPr>
        <a:xfrm>
          <a:off x="0" y="0"/>
          <a:ext cx="0" cy="0"/>
          <a:chOff x="0" y="0"/>
          <a:chExt cx="0" cy="0"/>
        </a:xfrm>
      </p:grpSpPr>
      <p:sp>
        <p:nvSpPr>
          <p:cNvPr id="241" name="Google Shape;241;g3bd87a06345_0_724"/>
          <p:cNvSpPr/>
          <p:nvPr/>
        </p:nvSpPr>
        <p:spPr>
          <a:xfrm>
            <a:off x="900425" y="154593"/>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pic>
        <p:nvPicPr>
          <p:cNvPr id="242" name="Google Shape;242;g3bd87a06345_0_724" title="girl doodle.png"/>
          <p:cNvPicPr preferRelativeResize="0"/>
          <p:nvPr/>
        </p:nvPicPr>
        <p:blipFill rotWithShape="1">
          <a:blip r:embed="rId4">
            <a:alphaModFix/>
          </a:blip>
          <a:srcRect b="116" r="6916"/>
          <a:stretch/>
        </p:blipFill>
        <p:spPr>
          <a:xfrm>
            <a:off x="99025" y="-161550"/>
            <a:ext cx="1111651" cy="1174025"/>
          </a:xfrm>
          <a:prstGeom prst="rect">
            <a:avLst/>
          </a:prstGeom>
          <a:noFill/>
          <a:ln>
            <a:noFill/>
          </a:ln>
        </p:spPr>
      </p:pic>
      <p:sp>
        <p:nvSpPr>
          <p:cNvPr id="243" name="Google Shape;243;g3bd87a06345_0_724"/>
          <p:cNvSpPr txBox="1"/>
          <p:nvPr/>
        </p:nvSpPr>
        <p:spPr>
          <a:xfrm>
            <a:off x="1371600" y="60800"/>
            <a:ext cx="5277900" cy="621900"/>
          </a:xfrm>
          <a:prstGeom prst="rect">
            <a:avLst/>
          </a:prstGeom>
          <a:noFill/>
          <a:ln>
            <a:noFill/>
          </a:ln>
        </p:spPr>
        <p:txBody>
          <a:bodyPr anchor="ctr"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100"/>
              <a:buFont typeface="Arial"/>
              <a:buNone/>
            </a:pPr>
            <a:r>
              <a:rPr b="1" cap="none" i="0" lang="en-US" strike="noStrike" sz="2000" u="none">
                <a:solidFill>
                  <a:srgbClr val="000000"/>
                </a:solidFill>
                <a:latin typeface="Roboto Serif"/>
                <a:ea typeface="Roboto Serif"/>
                <a:cs typeface="Roboto Serif"/>
                <a:sym typeface="Roboto Serif"/>
              </a:rPr>
              <a:t>Accountability &amp; Transparency</a:t>
            </a:r>
            <a:endParaRPr b="1" cap="none" i="0" strike="noStrike" sz="2000" u="none">
              <a:solidFill>
                <a:srgbClr val="000000"/>
              </a:solidFill>
              <a:latin typeface="Roboto Serif"/>
              <a:ea typeface="Roboto Serif"/>
              <a:cs typeface="Roboto Serif"/>
              <a:sym typeface="Roboto Serif"/>
            </a:endParaRPr>
          </a:p>
        </p:txBody>
      </p:sp>
      <p:sp>
        <p:nvSpPr>
          <p:cNvPr id="244" name="Google Shape;244;g3bd87a06345_0_724"/>
          <p:cNvSpPr txBox="1"/>
          <p:nvPr/>
        </p:nvSpPr>
        <p:spPr>
          <a:xfrm>
            <a:off x="99025" y="807770"/>
            <a:ext cx="8573400" cy="4421400"/>
          </a:xfrm>
          <a:prstGeom prst="rect">
            <a:avLst/>
          </a:prstGeom>
          <a:noFill/>
          <a:ln>
            <a:noFill/>
          </a:ln>
        </p:spPr>
        <p:txBody>
          <a:bodyPr anchor="t" anchorCtr="0" bIns="91425" lIns="91425" rIns="91425" spcFirstLastPara="1" tIns="91425" wrap="square">
            <a:noAutofit/>
          </a:bodyPr>
          <a:lstStyle/>
          <a:p>
            <a:pPr algn="l" indent="-368300" lvl="0" marL="342900" marR="0" rtl="0">
              <a:lnSpc>
                <a:spcPct val="90000"/>
              </a:lnSpc>
              <a:spcBef>
                <a:spcPts val="0"/>
              </a:spcBef>
              <a:spcAft>
                <a:spcPts val="0"/>
              </a:spcAft>
              <a:buClr>
                <a:srgbClr val="FFC000"/>
              </a:buClr>
              <a:buSzPts val="2000"/>
              <a:buFont typeface="Calibri"/>
              <a:buChar char="▪"/>
            </a:pPr>
            <a:r>
              <a:rPr cap="none" i="0" lang="en-US" strike="noStrike" sz="2000" u="none">
                <a:solidFill>
                  <a:srgbClr val="000000"/>
                </a:solidFill>
                <a:latin typeface="Calibri"/>
                <a:ea typeface="Calibri"/>
                <a:cs typeface="Calibri"/>
                <a:sym typeface="Calibri"/>
              </a:rPr>
              <a:t>At Project level </a:t>
            </a:r>
            <a:endParaRPr cap="none" i="0" strike="noStrike" sz="2000" u="none">
              <a:solidFill>
                <a:srgbClr val="F0AD00"/>
              </a:solidFill>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cap="none" i="0" lang="en-US" strike="noStrike" sz="2000" u="none">
                <a:solidFill>
                  <a:srgbClr val="000000"/>
                </a:solidFill>
                <a:latin typeface="Calibri"/>
                <a:ea typeface="Calibri"/>
                <a:cs typeface="Calibri"/>
                <a:sym typeface="Calibri"/>
              </a:rPr>
              <a:t>Ongoing review of accounting books &amp; systems </a:t>
            </a:r>
            <a:endParaRPr cap="none" i="0" strike="noStrike" sz="2000" u="none">
              <a:solidFill>
                <a:srgbClr val="FF9900"/>
              </a:solidFill>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cap="none" i="0" lang="en-US" strike="noStrike" sz="2000" u="none">
                <a:solidFill>
                  <a:srgbClr val="000000"/>
                </a:solidFill>
                <a:latin typeface="Calibri"/>
                <a:ea typeface="Calibri"/>
                <a:cs typeface="Calibri"/>
                <a:sym typeface="Calibri"/>
              </a:rPr>
              <a:t>Half Yearly project visits, program &amp; financial reports, grant remittances based on reviews </a:t>
            </a:r>
            <a:endParaRPr cap="none" i="0" strike="noStrike" sz="2000" u="none">
              <a:solidFill>
                <a:srgbClr val="FF9900"/>
              </a:solidFill>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cap="none" i="0" lang="en-US" strike="noStrike" sz="2000" u="none">
                <a:solidFill>
                  <a:srgbClr val="000000"/>
                </a:solidFill>
                <a:latin typeface="Calibri"/>
                <a:ea typeface="Calibri"/>
                <a:cs typeface="Calibri"/>
                <a:sym typeface="Calibri"/>
              </a:rPr>
              <a:t>Capacity building to ensure effective programs</a:t>
            </a:r>
            <a:endParaRPr sz="2000">
              <a:latin typeface="Calibri"/>
              <a:ea typeface="Calibri"/>
              <a:cs typeface="Calibri"/>
              <a:sym typeface="Calibri"/>
            </a:endParaRPr>
          </a:p>
          <a:p>
            <a:pPr algn="l" indent="-241300" lvl="1" marL="800100" marR="0" rtl="0">
              <a:lnSpc>
                <a:spcPct val="90000"/>
              </a:lnSpc>
              <a:spcBef>
                <a:spcPts val="0"/>
              </a:spcBef>
              <a:spcAft>
                <a:spcPts val="0"/>
              </a:spcAft>
              <a:buClr>
                <a:srgbClr val="FFC000"/>
              </a:buClr>
              <a:buSzPts val="1600"/>
              <a:buFont typeface="Courier New"/>
              <a:buNone/>
            </a:pPr>
            <a:r>
              <a:t/>
            </a:r>
            <a:endParaRPr cap="none" i="0" strike="noStrike" sz="2000" u="none">
              <a:solidFill>
                <a:srgbClr val="FF9900"/>
              </a:solidFill>
              <a:latin typeface="Calibri"/>
              <a:ea typeface="Calibri"/>
              <a:cs typeface="Calibri"/>
              <a:sym typeface="Calibri"/>
            </a:endParaRPr>
          </a:p>
          <a:p>
            <a:pPr algn="l" indent="-311150" lvl="0" marL="285750" marR="0" rtl="0">
              <a:lnSpc>
                <a:spcPct val="90000"/>
              </a:lnSpc>
              <a:spcBef>
                <a:spcPts val="0"/>
              </a:spcBef>
              <a:spcAft>
                <a:spcPts val="0"/>
              </a:spcAft>
              <a:buClr>
                <a:srgbClr val="FFC000"/>
              </a:buClr>
              <a:buSzPts val="2000"/>
              <a:buFont typeface="Calibri"/>
              <a:buChar char="▪"/>
            </a:pPr>
            <a:r>
              <a:rPr cap="none" i="0" lang="en-US" strike="noStrike" sz="2000" u="none">
                <a:solidFill>
                  <a:srgbClr val="000000"/>
                </a:solidFill>
                <a:latin typeface="Calibri"/>
                <a:ea typeface="Calibri"/>
                <a:cs typeface="Calibri"/>
                <a:sym typeface="Calibri"/>
              </a:rPr>
              <a:t>At CRY America level</a:t>
            </a:r>
            <a:endParaRPr cap="none" i="0" strike="noStrike" sz="2000" u="none">
              <a:solidFill>
                <a:srgbClr val="F0AD00"/>
              </a:solidFill>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cap="none" i="0" lang="en-US" strike="noStrike" sz="2000" u="none">
                <a:solidFill>
                  <a:srgbClr val="000000"/>
                </a:solidFill>
                <a:latin typeface="Calibri"/>
                <a:ea typeface="Calibri"/>
                <a:cs typeface="Calibri"/>
                <a:sym typeface="Calibri"/>
              </a:rPr>
              <a:t>Rigorous accounting systems &amp; annual audit</a:t>
            </a:r>
            <a:endParaRPr cap="none" i="0" strike="noStrike" sz="2000" u="none">
              <a:solidFill>
                <a:srgbClr val="FF9900"/>
              </a:solidFill>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cap="none" i="0" lang="en-US" strike="noStrike" sz="2000" u="none">
                <a:solidFill>
                  <a:srgbClr val="000000"/>
                </a:solidFill>
                <a:latin typeface="Calibri"/>
                <a:ea typeface="Calibri"/>
                <a:cs typeface="Calibri"/>
                <a:sym typeface="Calibri"/>
              </a:rPr>
              <a:t>KLR Outsourcing  – internal accountants</a:t>
            </a:r>
            <a:endParaRPr cap="none" i="0" strike="noStrike" sz="2000" u="none">
              <a:solidFill>
                <a:srgbClr val="FF9900"/>
              </a:solidFill>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cap="none" i="0" lang="en-US" strike="noStrike" sz="2000" u="none">
                <a:solidFill>
                  <a:srgbClr val="000000"/>
                </a:solidFill>
                <a:latin typeface="Calibri"/>
                <a:ea typeface="Calibri"/>
                <a:cs typeface="Calibri"/>
                <a:sym typeface="Calibri"/>
              </a:rPr>
              <a:t>Organization performance disseminated to public </a:t>
            </a:r>
            <a:endParaRPr cap="none" i="0" strike="noStrike" sz="2000" u="none">
              <a:solidFill>
                <a:srgbClr val="000000"/>
              </a:solidFill>
              <a:latin typeface="Calibri"/>
              <a:ea typeface="Calibri"/>
              <a:cs typeface="Calibri"/>
              <a:sym typeface="Calibri"/>
            </a:endParaRPr>
          </a:p>
          <a:p>
            <a:pPr algn="l" indent="0" lvl="0" marL="914400" marR="0" rtl="0">
              <a:lnSpc>
                <a:spcPct val="90000"/>
              </a:lnSpc>
              <a:spcBef>
                <a:spcPts val="0"/>
              </a:spcBef>
              <a:spcAft>
                <a:spcPts val="0"/>
              </a:spcAft>
              <a:buNone/>
            </a:pPr>
            <a:r>
              <a:rPr cap="none" i="0" lang="en-US" strike="noStrike" sz="2000" u="none">
                <a:solidFill>
                  <a:srgbClr val="000000"/>
                </a:solidFill>
                <a:latin typeface="Calibri"/>
                <a:ea typeface="Calibri"/>
                <a:cs typeface="Calibri"/>
                <a:sym typeface="Calibri"/>
              </a:rPr>
              <a:t>through newsletters, annual report, website </a:t>
            </a:r>
            <a:endParaRPr cap="none" i="0" strike="noStrike" sz="2000" u="none">
              <a:solidFill>
                <a:srgbClr val="FF9900"/>
              </a:solidFill>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cap="none" i="0" lang="en-US" strike="noStrike" sz="2000" u="none">
                <a:solidFill>
                  <a:srgbClr val="000000"/>
                </a:solidFill>
                <a:latin typeface="Calibri"/>
                <a:ea typeface="Calibri"/>
                <a:cs typeface="Calibri"/>
                <a:sym typeface="Calibri"/>
              </a:rPr>
              <a:t>Organization-wide objective setting &amp; performance </a:t>
            </a:r>
            <a:endParaRPr cap="none" i="0" strike="noStrike" sz="2000" u="none">
              <a:solidFill>
                <a:srgbClr val="000000"/>
              </a:solidFill>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cap="none" i="0" lang="en-US" strike="noStrike" sz="2000" u="none">
                <a:solidFill>
                  <a:srgbClr val="000000"/>
                </a:solidFill>
                <a:latin typeface="Calibri"/>
                <a:ea typeface="Calibri"/>
                <a:cs typeface="Calibri"/>
                <a:sym typeface="Calibri"/>
              </a:rPr>
              <a:t>reviews annually and half yearly</a:t>
            </a:r>
            <a:endParaRPr sz="2000">
              <a:latin typeface="Calibri"/>
              <a:ea typeface="Calibri"/>
              <a:cs typeface="Calibri"/>
              <a:sym typeface="Calibri"/>
            </a:endParaRPr>
          </a:p>
          <a:p>
            <a:pPr algn="l" indent="-241300" lvl="1" marL="800100" marR="0" rtl="0">
              <a:lnSpc>
                <a:spcPct val="90000"/>
              </a:lnSpc>
              <a:spcBef>
                <a:spcPts val="0"/>
              </a:spcBef>
              <a:spcAft>
                <a:spcPts val="0"/>
              </a:spcAft>
              <a:buClr>
                <a:srgbClr val="FFC000"/>
              </a:buClr>
              <a:buSzPts val="1600"/>
              <a:buFont typeface="Courier New"/>
              <a:buNone/>
            </a:pPr>
            <a:r>
              <a:t/>
            </a:r>
            <a:endParaRPr cap="none" i="0" strike="noStrike" sz="2000" u="none">
              <a:solidFill>
                <a:srgbClr val="FF9900"/>
              </a:solidFill>
              <a:latin typeface="Calibri"/>
              <a:ea typeface="Calibri"/>
              <a:cs typeface="Calibri"/>
              <a:sym typeface="Calibri"/>
            </a:endParaRPr>
          </a:p>
          <a:p>
            <a:pPr algn="l" indent="-311150" lvl="0" marL="285750" marR="0" rtl="0">
              <a:lnSpc>
                <a:spcPct val="90000"/>
              </a:lnSpc>
              <a:spcBef>
                <a:spcPts val="0"/>
              </a:spcBef>
              <a:spcAft>
                <a:spcPts val="0"/>
              </a:spcAft>
              <a:buClr>
                <a:srgbClr val="FFC000"/>
              </a:buClr>
              <a:buSzPts val="2000"/>
              <a:buFont typeface="Calibri"/>
              <a:buChar char="▪"/>
            </a:pPr>
            <a:r>
              <a:rPr cap="none" i="0" lang="en-US" strike="noStrike" sz="2000" u="none">
                <a:solidFill>
                  <a:srgbClr val="000000"/>
                </a:solidFill>
                <a:latin typeface="Calibri"/>
                <a:ea typeface="Calibri"/>
                <a:cs typeface="Calibri"/>
                <a:sym typeface="Calibri"/>
              </a:rPr>
              <a:t>Projects supported by CRY America: </a:t>
            </a:r>
            <a:r>
              <a:rPr cap="none" i="0" lang="en-US" strike="noStrike" sz="2000" u="none">
                <a:solidFill>
                  <a:srgbClr val="0000FF"/>
                </a:solidFill>
                <a:latin typeface="Calibri"/>
                <a:ea typeface="Calibri"/>
                <a:cs typeface="Calibri"/>
                <a:sym typeface="Calibri"/>
              </a:rPr>
              <a:t>https://www.cryamerica.org/grants/</a:t>
            </a:r>
            <a:endParaRPr cap="none" i="0" strike="noStrike" sz="2000" u="none">
              <a:solidFill>
                <a:srgbClr val="F0AD00"/>
              </a:solidFill>
              <a:latin typeface="Calibri"/>
              <a:ea typeface="Calibri"/>
              <a:cs typeface="Calibri"/>
              <a:sym typeface="Calibri"/>
            </a:endParaRPr>
          </a:p>
          <a:p>
            <a:pPr algn="l" indent="0" lvl="0" marL="0" marR="0" rtl="0">
              <a:lnSpc>
                <a:spcPct val="90000"/>
              </a:lnSpc>
              <a:spcBef>
                <a:spcPts val="0"/>
              </a:spcBef>
              <a:spcAft>
                <a:spcPts val="0"/>
              </a:spcAft>
              <a:buNone/>
            </a:pPr>
            <a:br>
              <a:rPr cap="none" i="0" lang="en-US" strike="noStrike" sz="2000" u="none">
                <a:solidFill>
                  <a:srgbClr val="000000"/>
                </a:solidFill>
                <a:latin typeface="Calibri"/>
                <a:ea typeface="Calibri"/>
                <a:cs typeface="Calibri"/>
                <a:sym typeface="Calibri"/>
              </a:rPr>
            </a:br>
            <a:endParaRPr cap="none" i="0" strike="noStrike" sz="2000" u="none">
              <a:solidFill>
                <a:schemeClr val="dk1"/>
              </a:solidFill>
              <a:latin typeface="Calibri"/>
              <a:ea typeface="Calibri"/>
              <a:cs typeface="Calibri"/>
              <a:sym typeface="Calibri"/>
            </a:endParaRPr>
          </a:p>
        </p:txBody>
      </p:sp>
      <p:pic>
        <p:nvPicPr>
          <p:cNvPr id="245" name="Google Shape;245;g3bd87a06345_0_724" title="CW0A9367.png"/>
          <p:cNvPicPr preferRelativeResize="0"/>
          <p:nvPr/>
        </p:nvPicPr>
        <p:blipFill rotWithShape="1">
          <a:blip r:embed="rId5">
            <a:alphaModFix/>
          </a:blip>
          <a:srcRect r="52"/>
          <a:stretch/>
        </p:blipFill>
        <p:spPr>
          <a:xfrm>
            <a:off x="7137600" y="2386750"/>
            <a:ext cx="1966973" cy="2717327"/>
          </a:xfrm>
          <a:prstGeom prst="rect">
            <a:avLst/>
          </a:prstGeom>
          <a:noFill/>
          <a:ln>
            <a:noFill/>
          </a:ln>
        </p:spPr>
      </p:pic>
    </p:spTree>
  </p:cSld>
  <p:clrMapOvr>
    <a:masterClrMapping/>
  </p:clrMapOvr>
</p:sld>
</file>

<file path=ppt/slides/slide13.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249" name="Shape 249"/>
        <p:cNvGrpSpPr/>
        <p:nvPr/>
      </p:nvGrpSpPr>
      <p:grpSpPr>
        <a:xfrm>
          <a:off x="0" y="0"/>
          <a:ext cx="0" cy="0"/>
          <a:chOff x="0" y="0"/>
          <a:chExt cx="0" cy="0"/>
        </a:xfrm>
      </p:grpSpPr>
      <p:sp>
        <p:nvSpPr>
          <p:cNvPr id="250" name="Google Shape;250;g3bd87a06345_0_777"/>
          <p:cNvSpPr/>
          <p:nvPr/>
        </p:nvSpPr>
        <p:spPr>
          <a:xfrm>
            <a:off x="881750" y="285046"/>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pic>
        <p:nvPicPr>
          <p:cNvPr id="251" name="Google Shape;251;g3bd87a06345_0_777" title="boy doodle.png"/>
          <p:cNvPicPr preferRelativeResize="0"/>
          <p:nvPr/>
        </p:nvPicPr>
        <p:blipFill rotWithShape="1">
          <a:blip r:embed="rId4">
            <a:alphaModFix/>
          </a:blip>
          <a:srcRect b="8714" r="14200"/>
          <a:stretch/>
        </p:blipFill>
        <p:spPr>
          <a:xfrm>
            <a:off x="0" y="-99024"/>
            <a:ext cx="1068149" cy="1094251"/>
          </a:xfrm>
          <a:prstGeom prst="rect">
            <a:avLst/>
          </a:prstGeom>
          <a:noFill/>
          <a:ln>
            <a:noFill/>
          </a:ln>
        </p:spPr>
      </p:pic>
      <p:sp>
        <p:nvSpPr>
          <p:cNvPr id="252" name="Google Shape;252;g3bd87a06345_0_777"/>
          <p:cNvSpPr txBox="1"/>
          <p:nvPr/>
        </p:nvSpPr>
        <p:spPr>
          <a:xfrm>
            <a:off x="1371600" y="164196"/>
            <a:ext cx="2896800" cy="685800"/>
          </a:xfrm>
          <a:prstGeom prst="rect">
            <a:avLst/>
          </a:prstGeom>
          <a:noFill/>
          <a:ln>
            <a:noFill/>
          </a:ln>
        </p:spPr>
        <p:txBody>
          <a:bodyPr anchor="ctr"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100"/>
              <a:buFont typeface="Arial"/>
              <a:buNone/>
            </a:pPr>
            <a:r>
              <a:rPr b="1" cap="none" i="0" lang="en-US" strike="noStrike" sz="2000" u="none">
                <a:solidFill>
                  <a:srgbClr val="000000"/>
                </a:solidFill>
                <a:latin typeface="Roboto Serif"/>
                <a:ea typeface="Roboto Serif"/>
                <a:cs typeface="Roboto Serif"/>
                <a:sym typeface="Roboto Serif"/>
              </a:rPr>
              <a:t>Who Can Help?</a:t>
            </a:r>
            <a:endParaRPr b="1" cap="none" i="0" strike="noStrike" sz="2000" u="none">
              <a:solidFill>
                <a:srgbClr val="000000"/>
              </a:solidFill>
              <a:latin typeface="Roboto Serif"/>
              <a:ea typeface="Roboto Serif"/>
              <a:cs typeface="Roboto Serif"/>
              <a:sym typeface="Roboto Serif"/>
            </a:endParaRPr>
          </a:p>
        </p:txBody>
      </p:sp>
      <p:sp>
        <p:nvSpPr>
          <p:cNvPr id="253" name="Google Shape;253;g3bd87a06345_0_777"/>
          <p:cNvSpPr txBox="1"/>
          <p:nvPr/>
        </p:nvSpPr>
        <p:spPr>
          <a:xfrm>
            <a:off x="370700" y="1278600"/>
            <a:ext cx="7037700" cy="3345600"/>
          </a:xfrm>
          <a:prstGeom prst="rect">
            <a:avLst/>
          </a:prstGeom>
          <a:noFill/>
          <a:ln>
            <a:noFill/>
          </a:ln>
        </p:spPr>
        <p:txBody>
          <a:bodyPr anchor="t" anchorCtr="0" bIns="91425" lIns="91425" rIns="91425" spcFirstLastPara="1" tIns="91425" wrap="square">
            <a:noAutofit/>
          </a:bodyPr>
          <a:lstStyle/>
          <a:p>
            <a:pPr algn="l" indent="0" lvl="0" marL="0" marR="0" rtl="0">
              <a:lnSpc>
                <a:spcPct val="100000"/>
              </a:lnSpc>
              <a:spcBef>
                <a:spcPts val="0"/>
              </a:spcBef>
              <a:spcAft>
                <a:spcPts val="0"/>
              </a:spcAft>
              <a:buNone/>
            </a:pPr>
            <a:r>
              <a:rPr b="1" cap="none" i="0" lang="en-US" strike="noStrike" sz="2000" u="none">
                <a:solidFill>
                  <a:srgbClr val="000000"/>
                </a:solidFill>
                <a:latin typeface="Calibri"/>
                <a:ea typeface="Calibri"/>
                <a:cs typeface="Calibri"/>
                <a:sym typeface="Calibri"/>
              </a:rPr>
              <a:t>Anyone who has the potential to touch</a:t>
            </a:r>
            <a:r>
              <a:rPr cap="none" i="0" lang="en-US" strike="noStrike" sz="2000" u="none">
                <a:solidFill>
                  <a:srgbClr val="000000"/>
                </a:solidFill>
                <a:latin typeface="Calibri"/>
                <a:ea typeface="Calibri"/>
                <a:cs typeface="Calibri"/>
                <a:sym typeface="Calibri"/>
              </a:rPr>
              <a:t> </a:t>
            </a:r>
            <a:r>
              <a:rPr b="1" cap="none" i="0" lang="en-US" strike="noStrike" sz="2000" u="none">
                <a:solidFill>
                  <a:srgbClr val="000000"/>
                </a:solidFill>
                <a:latin typeface="Calibri"/>
                <a:ea typeface="Calibri"/>
                <a:cs typeface="Calibri"/>
                <a:sym typeface="Calibri"/>
              </a:rPr>
              <a:t>the lives of underprivileged children</a:t>
            </a:r>
            <a:r>
              <a:rPr cap="none" i="0" lang="en-US" strike="noStrike" sz="2000" u="none">
                <a:solidFill>
                  <a:srgbClr val="000000"/>
                </a:solidFill>
                <a:latin typeface="Calibri"/>
                <a:ea typeface="Calibri"/>
                <a:cs typeface="Calibri"/>
                <a:sym typeface="Calibri"/>
              </a:rPr>
              <a:t> </a:t>
            </a:r>
            <a:r>
              <a:rPr b="1" cap="none" i="0" lang="en-US" strike="noStrike" sz="2000" u="none">
                <a:solidFill>
                  <a:srgbClr val="000000"/>
                </a:solidFill>
                <a:latin typeface="Calibri"/>
                <a:ea typeface="Calibri"/>
                <a:cs typeface="Calibri"/>
                <a:sym typeface="Calibri"/>
              </a:rPr>
              <a:t>which really means … EVERYONE!</a:t>
            </a:r>
            <a:endParaRPr sz="2000">
              <a:latin typeface="Calibri"/>
              <a:ea typeface="Calibri"/>
              <a:cs typeface="Calibri"/>
              <a:sym typeface="Calibri"/>
            </a:endParaRPr>
          </a:p>
          <a:p>
            <a:pPr algn="l" indent="0" lvl="0" marL="0" marR="0" rtl="0">
              <a:lnSpc>
                <a:spcPct val="100000"/>
              </a:lnSpc>
              <a:spcBef>
                <a:spcPts val="0"/>
              </a:spcBef>
              <a:spcAft>
                <a:spcPts val="0"/>
              </a:spcAft>
              <a:buNone/>
            </a:pPr>
            <a:r>
              <a:t/>
            </a:r>
            <a:endParaRPr cap="none" i="0" strike="noStrike" sz="2000" u="none">
              <a:solidFill>
                <a:srgbClr val="000000"/>
              </a:solidFill>
              <a:latin typeface="Calibri"/>
              <a:ea typeface="Calibri"/>
              <a:cs typeface="Calibri"/>
              <a:sym typeface="Calibri"/>
            </a:endParaRPr>
          </a:p>
          <a:p>
            <a:pPr algn="l" indent="-25400" lvl="2" marL="0" marR="0" rtl="0">
              <a:lnSpc>
                <a:spcPct val="100000"/>
              </a:lnSpc>
              <a:spcBef>
                <a:spcPts val="0"/>
              </a:spcBef>
              <a:spcAft>
                <a:spcPts val="0"/>
              </a:spcAft>
              <a:buClr>
                <a:srgbClr val="FFD806"/>
              </a:buClr>
              <a:buSzPts val="2000"/>
              <a:buFont typeface="Calibri"/>
              <a:buChar char="▪"/>
            </a:pPr>
            <a:r>
              <a:rPr cap="none" i="0" lang="en-US" strike="noStrike" sz="2000" u="none">
                <a:solidFill>
                  <a:srgbClr val="000000"/>
                </a:solidFill>
                <a:latin typeface="Calibri"/>
                <a:ea typeface="Calibri"/>
                <a:cs typeface="Calibri"/>
                <a:sym typeface="Calibri"/>
              </a:rPr>
              <a:t>Individuals</a:t>
            </a:r>
            <a:endParaRPr cap="none" i="0" strike="noStrike" sz="2000" u="none">
              <a:solidFill>
                <a:srgbClr val="000000"/>
              </a:solidFill>
              <a:latin typeface="Calibri"/>
              <a:ea typeface="Calibri"/>
              <a:cs typeface="Calibri"/>
              <a:sym typeface="Calibri"/>
            </a:endParaRPr>
          </a:p>
          <a:p>
            <a:pPr algn="l" indent="-25400" lvl="2" marL="0" marR="0" rtl="0">
              <a:lnSpc>
                <a:spcPct val="100000"/>
              </a:lnSpc>
              <a:spcBef>
                <a:spcPts val="0"/>
              </a:spcBef>
              <a:spcAft>
                <a:spcPts val="0"/>
              </a:spcAft>
              <a:buClr>
                <a:srgbClr val="FFD806"/>
              </a:buClr>
              <a:buSzPts val="2000"/>
              <a:buFont typeface="Calibri"/>
              <a:buChar char="▪"/>
            </a:pPr>
            <a:r>
              <a:rPr cap="none" i="0" lang="en-US" strike="noStrike" sz="2000" u="none">
                <a:solidFill>
                  <a:srgbClr val="000000"/>
                </a:solidFill>
                <a:latin typeface="Calibri"/>
                <a:ea typeface="Calibri"/>
                <a:cs typeface="Calibri"/>
                <a:sym typeface="Calibri"/>
              </a:rPr>
              <a:t>Family Foundations</a:t>
            </a:r>
            <a:endParaRPr sz="2000">
              <a:latin typeface="Calibri"/>
              <a:ea typeface="Calibri"/>
              <a:cs typeface="Calibri"/>
              <a:sym typeface="Calibri"/>
            </a:endParaRPr>
          </a:p>
          <a:p>
            <a:pPr algn="l" indent="-25400" lvl="2" marL="0" marR="0" rtl="0">
              <a:lnSpc>
                <a:spcPct val="100000"/>
              </a:lnSpc>
              <a:spcBef>
                <a:spcPts val="0"/>
              </a:spcBef>
              <a:spcAft>
                <a:spcPts val="0"/>
              </a:spcAft>
              <a:buClr>
                <a:srgbClr val="FFD806"/>
              </a:buClr>
              <a:buSzPts val="2000"/>
              <a:buFont typeface="Calibri"/>
              <a:buChar char="▪"/>
            </a:pPr>
            <a:r>
              <a:rPr cap="none" i="0" lang="en-US" strike="noStrike" sz="2000" u="none">
                <a:solidFill>
                  <a:srgbClr val="000000"/>
                </a:solidFill>
                <a:latin typeface="Calibri"/>
                <a:ea typeface="Calibri"/>
                <a:cs typeface="Calibri"/>
                <a:sym typeface="Calibri"/>
              </a:rPr>
              <a:t>Foundations</a:t>
            </a:r>
            <a:endParaRPr cap="none" i="0" strike="noStrike" sz="2000" u="none">
              <a:solidFill>
                <a:srgbClr val="000000"/>
              </a:solidFill>
              <a:latin typeface="Calibri"/>
              <a:ea typeface="Calibri"/>
              <a:cs typeface="Calibri"/>
              <a:sym typeface="Calibri"/>
            </a:endParaRPr>
          </a:p>
          <a:p>
            <a:pPr algn="l" indent="-25400" lvl="2" marL="0" marR="0" rtl="0">
              <a:lnSpc>
                <a:spcPct val="100000"/>
              </a:lnSpc>
              <a:spcBef>
                <a:spcPts val="0"/>
              </a:spcBef>
              <a:spcAft>
                <a:spcPts val="0"/>
              </a:spcAft>
              <a:buClr>
                <a:srgbClr val="FFD806"/>
              </a:buClr>
              <a:buSzPts val="2000"/>
              <a:buFont typeface="Calibri"/>
              <a:buChar char="▪"/>
            </a:pPr>
            <a:r>
              <a:rPr cap="none" i="0" lang="en-US" strike="noStrike" sz="2000" u="none">
                <a:solidFill>
                  <a:srgbClr val="000000"/>
                </a:solidFill>
                <a:latin typeface="Calibri"/>
                <a:ea typeface="Calibri"/>
                <a:cs typeface="Calibri"/>
                <a:sym typeface="Calibri"/>
              </a:rPr>
              <a:t>Corporates</a:t>
            </a:r>
            <a:endParaRPr cap="none" i="0" strike="noStrike" sz="2000" u="none">
              <a:solidFill>
                <a:srgbClr val="000000"/>
              </a:solidFill>
              <a:latin typeface="Calibri"/>
              <a:ea typeface="Calibri"/>
              <a:cs typeface="Calibri"/>
              <a:sym typeface="Calibri"/>
            </a:endParaRPr>
          </a:p>
          <a:p>
            <a:pPr algn="l" indent="-25400" lvl="2" marL="0" marR="0" rtl="0">
              <a:lnSpc>
                <a:spcPct val="100000"/>
              </a:lnSpc>
              <a:spcBef>
                <a:spcPts val="0"/>
              </a:spcBef>
              <a:spcAft>
                <a:spcPts val="0"/>
              </a:spcAft>
              <a:buClr>
                <a:srgbClr val="FFD806"/>
              </a:buClr>
              <a:buSzPts val="2000"/>
              <a:buFont typeface="Calibri"/>
              <a:buChar char="▪"/>
            </a:pPr>
            <a:r>
              <a:rPr cap="none" i="0" lang="en-US" strike="noStrike" sz="2000" u="none">
                <a:solidFill>
                  <a:srgbClr val="000000"/>
                </a:solidFill>
                <a:latin typeface="Calibri"/>
                <a:ea typeface="Calibri"/>
                <a:cs typeface="Calibri"/>
                <a:sym typeface="Calibri"/>
              </a:rPr>
              <a:t>Small Businesses</a:t>
            </a:r>
            <a:endParaRPr sz="2000">
              <a:latin typeface="Calibri"/>
              <a:ea typeface="Calibri"/>
              <a:cs typeface="Calibri"/>
              <a:sym typeface="Calibri"/>
            </a:endParaRPr>
          </a:p>
          <a:p>
            <a:pPr algn="l" indent="-25400" lvl="2" marL="0" marR="0" rtl="0">
              <a:lnSpc>
                <a:spcPct val="100000"/>
              </a:lnSpc>
              <a:spcBef>
                <a:spcPts val="0"/>
              </a:spcBef>
              <a:spcAft>
                <a:spcPts val="0"/>
              </a:spcAft>
              <a:buClr>
                <a:srgbClr val="FFD806"/>
              </a:buClr>
              <a:buSzPts val="2000"/>
              <a:buFont typeface="Calibri"/>
              <a:buChar char="▪"/>
            </a:pPr>
            <a:r>
              <a:rPr cap="none" i="0" lang="en-US" strike="noStrike" sz="2000" u="none">
                <a:solidFill>
                  <a:srgbClr val="000000"/>
                </a:solidFill>
                <a:latin typeface="Calibri"/>
                <a:ea typeface="Calibri"/>
                <a:cs typeface="Calibri"/>
                <a:sym typeface="Calibri"/>
              </a:rPr>
              <a:t>Community Groups &amp; Associations </a:t>
            </a:r>
            <a:endParaRPr cap="none" i="0" strike="noStrike" sz="2000" u="none">
              <a:solidFill>
                <a:srgbClr val="000000"/>
              </a:solidFill>
              <a:latin typeface="Calibri"/>
              <a:ea typeface="Calibri"/>
              <a:cs typeface="Calibri"/>
              <a:sym typeface="Calibri"/>
            </a:endParaRPr>
          </a:p>
          <a:p>
            <a:pPr algn="l" indent="-25400" lvl="2" marL="0" marR="0" rtl="0">
              <a:lnSpc>
                <a:spcPct val="100000"/>
              </a:lnSpc>
              <a:spcBef>
                <a:spcPts val="0"/>
              </a:spcBef>
              <a:spcAft>
                <a:spcPts val="0"/>
              </a:spcAft>
              <a:buClr>
                <a:srgbClr val="FFD806"/>
              </a:buClr>
              <a:buSzPts val="2000"/>
              <a:buFont typeface="Calibri"/>
              <a:buChar char="▪"/>
            </a:pPr>
            <a:r>
              <a:rPr lang="en-US" sz="2000">
                <a:latin typeface="Calibri"/>
                <a:ea typeface="Calibri"/>
                <a:cs typeface="Calibri"/>
                <a:sym typeface="Calibri"/>
              </a:rPr>
              <a:t>Media Houses </a:t>
            </a:r>
            <a:endParaRPr sz="2000">
              <a:latin typeface="Calibri"/>
              <a:ea typeface="Calibri"/>
              <a:cs typeface="Calibri"/>
              <a:sym typeface="Calibri"/>
            </a:endParaRPr>
          </a:p>
          <a:p>
            <a:pPr algn="l" indent="-228600" lvl="0" marL="457200" marR="0" rtl="0">
              <a:lnSpc>
                <a:spcPct val="115000"/>
              </a:lnSpc>
              <a:spcBef>
                <a:spcPts val="0"/>
              </a:spcBef>
              <a:spcAft>
                <a:spcPts val="0"/>
              </a:spcAft>
              <a:buClr>
                <a:srgbClr val="FFD806"/>
              </a:buClr>
              <a:buSzPts val="1600"/>
              <a:buFont typeface="Calibri"/>
              <a:buNone/>
            </a:pPr>
            <a:r>
              <a:t/>
            </a:r>
            <a:endParaRPr cap="none" i="0" strike="noStrike" sz="2000" u="none">
              <a:solidFill>
                <a:schemeClr val="dk1"/>
              </a:solidFill>
              <a:latin typeface="Calibri"/>
              <a:ea typeface="Calibri"/>
              <a:cs typeface="Calibri"/>
              <a:sym typeface="Calibri"/>
            </a:endParaRPr>
          </a:p>
        </p:txBody>
      </p:sp>
      <p:pic>
        <p:nvPicPr>
          <p:cNvPr id="254" name="Google Shape;254;g3bd87a06345_0_777" title="CW0A9663.png"/>
          <p:cNvPicPr preferRelativeResize="0"/>
          <p:nvPr/>
        </p:nvPicPr>
        <p:blipFill rotWithShape="1">
          <a:blip r:embed="rId5">
            <a:alphaModFix/>
          </a:blip>
          <a:srcRect r="46"/>
          <a:stretch/>
        </p:blipFill>
        <p:spPr>
          <a:xfrm>
            <a:off x="6098318" y="1142939"/>
            <a:ext cx="3013026" cy="3962399"/>
          </a:xfrm>
          <a:prstGeom prst="rect">
            <a:avLst/>
          </a:prstGeom>
          <a:noFill/>
          <a:ln>
            <a:noFill/>
          </a:ln>
        </p:spPr>
      </p:pic>
    </p:spTree>
  </p:cSld>
  <p:clrMapOvr>
    <a:masterClrMapping/>
  </p:clrMapOvr>
</p:sld>
</file>

<file path=ppt/slides/slide14.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258" name="Shape 258"/>
        <p:cNvGrpSpPr/>
        <p:nvPr/>
      </p:nvGrpSpPr>
      <p:grpSpPr>
        <a:xfrm>
          <a:off x="0" y="0"/>
          <a:ext cx="0" cy="0"/>
          <a:chOff x="0" y="0"/>
          <a:chExt cx="0" cy="0"/>
        </a:xfrm>
      </p:grpSpPr>
      <p:sp>
        <p:nvSpPr>
          <p:cNvPr id="259" name="Google Shape;259;g3bd87a06345_0_830"/>
          <p:cNvSpPr/>
          <p:nvPr/>
        </p:nvSpPr>
        <p:spPr>
          <a:xfrm>
            <a:off x="881750" y="229135"/>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pic>
        <p:nvPicPr>
          <p:cNvPr id="260" name="Google Shape;260;g3bd87a06345_0_830" title="girl doodle.png"/>
          <p:cNvPicPr preferRelativeResize="0"/>
          <p:nvPr/>
        </p:nvPicPr>
        <p:blipFill rotWithShape="1">
          <a:blip r:embed="rId4">
            <a:alphaModFix/>
          </a:blip>
          <a:srcRect b="7971" r="13114"/>
          <a:stretch/>
        </p:blipFill>
        <p:spPr>
          <a:xfrm>
            <a:off x="170075" y="-104233"/>
            <a:ext cx="979901" cy="1021496"/>
          </a:xfrm>
          <a:prstGeom prst="rect">
            <a:avLst/>
          </a:prstGeom>
          <a:noFill/>
          <a:ln>
            <a:noFill/>
          </a:ln>
        </p:spPr>
      </p:pic>
      <p:sp>
        <p:nvSpPr>
          <p:cNvPr id="261" name="Google Shape;261;g3bd87a06345_0_830"/>
          <p:cNvSpPr txBox="1"/>
          <p:nvPr/>
        </p:nvSpPr>
        <p:spPr>
          <a:xfrm>
            <a:off x="1355273" y="109396"/>
            <a:ext cx="3515700" cy="685800"/>
          </a:xfrm>
          <a:prstGeom prst="rect">
            <a:avLst/>
          </a:prstGeom>
          <a:noFill/>
          <a:ln>
            <a:noFill/>
          </a:ln>
        </p:spPr>
        <p:txBody>
          <a:bodyPr anchor="ctr"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100"/>
              <a:buFont typeface="Arial"/>
              <a:buNone/>
            </a:pPr>
            <a:r>
              <a:rPr b="1" cap="none" i="0" lang="en-US" strike="noStrike" sz="2000" u="none">
                <a:solidFill>
                  <a:srgbClr val="000000"/>
                </a:solidFill>
                <a:latin typeface="Roboto Serif"/>
                <a:ea typeface="Roboto Serif"/>
                <a:cs typeface="Roboto Serif"/>
                <a:sym typeface="Roboto Serif"/>
              </a:rPr>
              <a:t>Vol</a:t>
            </a:r>
            <a:r>
              <a:rPr b="1" cap="none" i="0" lang="en-US" strike="noStrike" sz="2200" u="none">
                <a:solidFill>
                  <a:srgbClr val="000000"/>
                </a:solidFill>
                <a:latin typeface="Roboto Serif"/>
                <a:ea typeface="Roboto Serif"/>
                <a:cs typeface="Roboto Serif"/>
                <a:sym typeface="Roboto Serif"/>
              </a:rPr>
              <a:t>unteer</a:t>
            </a:r>
            <a:r>
              <a:rPr b="1" cap="none" i="0" lang="en-US" strike="noStrike" sz="2000" u="none">
                <a:solidFill>
                  <a:srgbClr val="000000"/>
                </a:solidFill>
                <a:latin typeface="Roboto Serif"/>
                <a:ea typeface="Roboto Serif"/>
                <a:cs typeface="Roboto Serif"/>
                <a:sym typeface="Roboto Serif"/>
              </a:rPr>
              <a:t> Engagement</a:t>
            </a:r>
            <a:endParaRPr b="1" cap="none" i="0" strike="noStrike" sz="2000" u="none">
              <a:solidFill>
                <a:srgbClr val="000000"/>
              </a:solidFill>
              <a:latin typeface="Roboto Serif"/>
              <a:ea typeface="Roboto Serif"/>
              <a:cs typeface="Roboto Serif"/>
              <a:sym typeface="Roboto Serif"/>
            </a:endParaRPr>
          </a:p>
        </p:txBody>
      </p:sp>
      <p:sp>
        <p:nvSpPr>
          <p:cNvPr id="262" name="Google Shape;262;g3bd87a06345_0_830"/>
          <p:cNvSpPr txBox="1"/>
          <p:nvPr/>
        </p:nvSpPr>
        <p:spPr>
          <a:xfrm>
            <a:off x="170075" y="795200"/>
            <a:ext cx="7323600" cy="4228500"/>
          </a:xfrm>
          <a:prstGeom prst="rect">
            <a:avLst/>
          </a:prstGeom>
          <a:noFill/>
          <a:ln>
            <a:noFill/>
          </a:ln>
        </p:spPr>
        <p:txBody>
          <a:bodyPr anchor="t" anchorCtr="0" bIns="91425" lIns="91425" rIns="91425" spcFirstLastPara="1" tIns="91425" wrap="square">
            <a:noAutofit/>
          </a:bodyPr>
          <a:lstStyle/>
          <a:p>
            <a:pPr algn="l" indent="-311150" lvl="0" marL="285750" marR="0" rtl="0">
              <a:lnSpc>
                <a:spcPct val="100000"/>
              </a:lnSpc>
              <a:spcBef>
                <a:spcPts val="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Volunteers form the core of CRY America. Together, they form Chapters called Action Centers (AC’s)   </a:t>
            </a:r>
            <a:endParaRPr b="0" cap="none" i="0" strike="noStrike" sz="2000" u="none">
              <a:solidFill>
                <a:srgbClr val="FF9900"/>
              </a:solidFill>
              <a:latin typeface="Calibri"/>
              <a:ea typeface="Calibri"/>
              <a:cs typeface="Calibri"/>
              <a:sym typeface="Calibri"/>
            </a:endParaRPr>
          </a:p>
          <a:p>
            <a:pPr algn="l" indent="-368300" lvl="0" marL="342900" marR="0" rtl="0">
              <a:lnSpc>
                <a:spcPct val="100000"/>
              </a:lnSpc>
              <a:spcBef>
                <a:spcPts val="40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Our volunteers come from different walks of life - they are professionals, entrepreneurs, students, homemakers &amp; retirees.  </a:t>
            </a:r>
            <a:endParaRPr b="0" cap="none" i="0" strike="noStrike" sz="2000" u="none">
              <a:solidFill>
                <a:srgbClr val="FF9900"/>
              </a:solidFill>
              <a:latin typeface="Calibri"/>
              <a:ea typeface="Calibri"/>
              <a:cs typeface="Calibri"/>
              <a:sym typeface="Calibri"/>
            </a:endParaRPr>
          </a:p>
          <a:p>
            <a:pPr algn="l" indent="-368300" lvl="0" marL="342900" marR="0" rtl="0">
              <a:lnSpc>
                <a:spcPct val="100000"/>
              </a:lnSpc>
              <a:spcBef>
                <a:spcPts val="40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Volunteers work among their friends, family, colleagues and within their local community to create an awareness about the situation of underprivileged children and help harness resources (financial and non-financial) for the cause.</a:t>
            </a:r>
            <a:endParaRPr b="0" cap="none" i="0" strike="noStrike" sz="2000" u="none">
              <a:solidFill>
                <a:srgbClr val="FF9900"/>
              </a:solidFill>
              <a:latin typeface="Calibri"/>
              <a:ea typeface="Calibri"/>
              <a:cs typeface="Calibri"/>
              <a:sym typeface="Calibri"/>
            </a:endParaRPr>
          </a:p>
          <a:p>
            <a:pPr algn="l" indent="-368300" lvl="0" marL="342900" marR="0" rtl="0">
              <a:lnSpc>
                <a:spcPct val="100000"/>
              </a:lnSpc>
              <a:spcBef>
                <a:spcPts val="40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Each Action Center is led and managed by an Action Center Leader and a committed group of Core Volunteers</a:t>
            </a:r>
            <a:endParaRPr b="0" cap="none" i="0" strike="noStrike" sz="2000" u="none">
              <a:solidFill>
                <a:srgbClr val="FF9900"/>
              </a:solidFill>
              <a:latin typeface="Calibri"/>
              <a:ea typeface="Calibri"/>
              <a:cs typeface="Calibri"/>
              <a:sym typeface="Calibri"/>
            </a:endParaRPr>
          </a:p>
          <a:p>
            <a:pPr algn="l" indent="-368300" lvl="0" marL="342900" marR="0" rtl="0">
              <a:lnSpc>
                <a:spcPct val="100000"/>
              </a:lnSpc>
              <a:spcBef>
                <a:spcPts val="40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AC’s conduct events in their local community such as CRY Holi, CRY Walk, CRY Damdia, CRYket, CRY Volleyball &amp; other sports &amp; cultural events</a:t>
            </a:r>
            <a:endParaRPr b="0" cap="none" i="0" strike="noStrike" sz="2000" u="none">
              <a:solidFill>
                <a:schemeClr val="dk1"/>
              </a:solidFill>
              <a:latin typeface="Calibri"/>
              <a:ea typeface="Calibri"/>
              <a:cs typeface="Calibri"/>
              <a:sym typeface="Calibri"/>
            </a:endParaRPr>
          </a:p>
        </p:txBody>
      </p:sp>
      <p:pic>
        <p:nvPicPr>
          <p:cNvPr id="263" name="Google Shape;263;g3bd87a06345_0_830" title="DSC_0687.png"/>
          <p:cNvPicPr preferRelativeResize="0"/>
          <p:nvPr/>
        </p:nvPicPr>
        <p:blipFill rotWithShape="1">
          <a:blip r:embed="rId5">
            <a:alphaModFix/>
          </a:blip>
          <a:srcRect b="54" r="56"/>
          <a:stretch/>
        </p:blipFill>
        <p:spPr>
          <a:xfrm>
            <a:off x="7120450" y="2193925"/>
            <a:ext cx="1990902" cy="2916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7" name="Shape 267"/>
        <p:cNvGrpSpPr/>
        <p:nvPr/>
      </p:nvGrpSpPr>
      <p:grpSpPr>
        <a:xfrm>
          <a:off x="0" y="0"/>
          <a:ext cx="0" cy="0"/>
          <a:chOff x="0" y="0"/>
          <a:chExt cx="0" cy="0"/>
        </a:xfrm>
      </p:grpSpPr>
      <p:sp>
        <p:nvSpPr>
          <p:cNvPr id="268" name="Google Shape;268;g3bd87a06345_0_883"/>
          <p:cNvSpPr/>
          <p:nvPr/>
        </p:nvSpPr>
        <p:spPr>
          <a:xfrm>
            <a:off x="776675" y="199075"/>
            <a:ext cx="7975500" cy="353100"/>
          </a:xfrm>
          <a:prstGeom prst="rect">
            <a:avLst/>
          </a:prstGeom>
          <a:solidFill>
            <a:srgbClr val="1CB6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g3bd87a06345_0_883"/>
          <p:cNvSpPr txBox="1"/>
          <p:nvPr>
            <p:ph type="title"/>
          </p:nvPr>
        </p:nvSpPr>
        <p:spPr>
          <a:xfrm>
            <a:off x="776675" y="111900"/>
            <a:ext cx="80595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US" sz="2020">
                <a:latin typeface="Roboto Serif"/>
                <a:ea typeface="Roboto Serif"/>
                <a:cs typeface="Roboto Serif"/>
                <a:sym typeface="Roboto Serif"/>
              </a:rPr>
              <a:t>Volunteer Chapters at a Glance </a:t>
            </a:r>
            <a:endParaRPr b="1" sz="2020">
              <a:latin typeface="Roboto Serif"/>
              <a:ea typeface="Roboto Serif"/>
              <a:cs typeface="Roboto Serif"/>
              <a:sym typeface="Roboto Serif"/>
            </a:endParaRPr>
          </a:p>
        </p:txBody>
      </p:sp>
      <p:graphicFrame>
        <p:nvGraphicFramePr>
          <p:cNvPr id="270" name="Google Shape;270;g3bd87a06345_0_883"/>
          <p:cNvGraphicFramePr/>
          <p:nvPr/>
        </p:nvGraphicFramePr>
        <p:xfrm>
          <a:off x="144475" y="689338"/>
          <a:ext cx="3000000" cy="3000000"/>
        </p:xfrm>
        <a:graphic>
          <a:graphicData uri="http://schemas.openxmlformats.org/drawingml/2006/table">
            <a:tbl>
              <a:tblPr>
                <a:noFill/>
                <a:tableStyleId>{871EBD17-C18F-4612-A557-05516ECD0244}</a:tableStyleId>
              </a:tblPr>
              <a:tblGrid>
                <a:gridCol w="4100625"/>
              </a:tblGrid>
              <a:tr h="435400">
                <a:tc>
                  <a:txBody>
                    <a:bodyPr/>
                    <a:lstStyle/>
                    <a:p>
                      <a:pPr indent="0" lvl="0" marL="0" rtl="0" algn="l">
                        <a:lnSpc>
                          <a:spcPct val="90000"/>
                        </a:lnSpc>
                        <a:spcBef>
                          <a:spcPts val="0"/>
                        </a:spcBef>
                        <a:spcAft>
                          <a:spcPts val="0"/>
                        </a:spcAft>
                        <a:buNone/>
                      </a:pPr>
                      <a:r>
                        <a:rPr lang="en-US" sz="2000">
                          <a:solidFill>
                            <a:schemeClr val="dk1"/>
                          </a:solidFill>
                          <a:latin typeface="Calibri"/>
                          <a:ea typeface="Calibri"/>
                          <a:cs typeface="Calibri"/>
                          <a:sym typeface="Calibri"/>
                        </a:rPr>
                        <a:t>Austin - austin@cryamerica.org</a:t>
                      </a:r>
                      <a:endParaRPr sz="2000">
                        <a:solidFill>
                          <a:schemeClr val="dk1"/>
                        </a:solidFill>
                        <a:latin typeface="Calibri"/>
                        <a:ea typeface="Calibri"/>
                        <a:cs typeface="Calibri"/>
                        <a:sym typeface="Calibri"/>
                      </a:endParaRPr>
                    </a:p>
                  </a:txBody>
                  <a:tcPr marT="91425" marB="91425" marR="91425" marL="91425"/>
                </a:tc>
              </a:tr>
              <a:tr h="435400">
                <a:tc>
                  <a:txBody>
                    <a:bodyPr/>
                    <a:lstStyle/>
                    <a:p>
                      <a:pPr indent="0" lvl="0" marL="0" rtl="0" algn="l">
                        <a:lnSpc>
                          <a:spcPct val="90000"/>
                        </a:lnSpc>
                        <a:spcBef>
                          <a:spcPts val="0"/>
                        </a:spcBef>
                        <a:spcAft>
                          <a:spcPts val="0"/>
                        </a:spcAft>
                        <a:buNone/>
                      </a:pPr>
                      <a:r>
                        <a:rPr lang="en-US" sz="2000">
                          <a:solidFill>
                            <a:schemeClr val="dk1"/>
                          </a:solidFill>
                          <a:latin typeface="Calibri"/>
                          <a:ea typeface="Calibri"/>
                          <a:cs typeface="Calibri"/>
                          <a:sym typeface="Calibri"/>
                        </a:rPr>
                        <a:t>Bay Area - </a:t>
                      </a:r>
                      <a:r>
                        <a:rPr lang="en-US" sz="2000">
                          <a:solidFill>
                            <a:schemeClr val="dk1"/>
                          </a:solidFill>
                          <a:uFill>
                            <a:noFill/>
                          </a:uFill>
                          <a:latin typeface="Calibri"/>
                          <a:ea typeface="Calibri"/>
                          <a:cs typeface="Calibri"/>
                          <a:sym typeface="Calibri"/>
                          <a:hlinkClick r:id="rId4">
                            <a:extLst>
                              <a:ext uri="{A12FA001-AC4F-418D-AE19-62706E023703}">
                                <ahyp:hlinkClr val="tx"/>
                              </a:ext>
                            </a:extLst>
                          </a:hlinkClick>
                        </a:rPr>
                        <a:t>bayarea@cryamerica.org</a:t>
                      </a:r>
                      <a:endParaRPr sz="2000">
                        <a:solidFill>
                          <a:schemeClr val="dk1"/>
                        </a:solidFill>
                        <a:latin typeface="Calibri"/>
                        <a:ea typeface="Calibri"/>
                        <a:cs typeface="Calibri"/>
                        <a:sym typeface="Calibri"/>
                      </a:endParaRPr>
                    </a:p>
                  </a:txBody>
                  <a:tcPr marT="91425" marB="91425" marR="91425" marL="91425"/>
                </a:tc>
              </a:tr>
              <a:tr h="435400">
                <a:tc>
                  <a:txBody>
                    <a:bodyPr/>
                    <a:lstStyle/>
                    <a:p>
                      <a:pPr indent="0" lvl="0" marL="0" rtl="0" algn="l">
                        <a:lnSpc>
                          <a:spcPct val="90000"/>
                        </a:lnSpc>
                        <a:spcBef>
                          <a:spcPts val="0"/>
                        </a:spcBef>
                        <a:spcAft>
                          <a:spcPts val="0"/>
                        </a:spcAft>
                        <a:buNone/>
                      </a:pPr>
                      <a:r>
                        <a:rPr lang="en-US" sz="2000">
                          <a:solidFill>
                            <a:schemeClr val="dk1"/>
                          </a:solidFill>
                          <a:latin typeface="Calibri"/>
                          <a:ea typeface="Calibri"/>
                          <a:cs typeface="Calibri"/>
                          <a:sym typeface="Calibri"/>
                        </a:rPr>
                        <a:t>Boston - boston@cryamerica.org</a:t>
                      </a:r>
                      <a:endParaRPr sz="2000">
                        <a:solidFill>
                          <a:schemeClr val="dk1"/>
                        </a:solidFill>
                        <a:latin typeface="Calibri"/>
                        <a:ea typeface="Calibri"/>
                        <a:cs typeface="Calibri"/>
                        <a:sym typeface="Calibri"/>
                      </a:endParaRPr>
                    </a:p>
                  </a:txBody>
                  <a:tcPr marT="91425" marB="91425" marR="91425" marL="91425"/>
                </a:tc>
              </a:tr>
              <a:tr h="435400">
                <a:tc>
                  <a:txBody>
                    <a:bodyPr/>
                    <a:lstStyle/>
                    <a:p>
                      <a:pPr indent="0" lvl="0" marL="0" rtl="0" algn="l">
                        <a:lnSpc>
                          <a:spcPct val="90000"/>
                        </a:lnSpc>
                        <a:spcBef>
                          <a:spcPts val="0"/>
                        </a:spcBef>
                        <a:spcAft>
                          <a:spcPts val="0"/>
                        </a:spcAft>
                        <a:buNone/>
                      </a:pPr>
                      <a:r>
                        <a:rPr lang="en-US" sz="2000">
                          <a:solidFill>
                            <a:schemeClr val="dk1"/>
                          </a:solidFill>
                          <a:latin typeface="Calibri"/>
                          <a:ea typeface="Calibri"/>
                          <a:cs typeface="Calibri"/>
                          <a:sym typeface="Calibri"/>
                        </a:rPr>
                        <a:t>University of Washington Student Chapter - cryuwchapter@gmail.com</a:t>
                      </a:r>
                      <a:endParaRPr sz="2000">
                        <a:solidFill>
                          <a:schemeClr val="dk1"/>
                        </a:solidFill>
                        <a:latin typeface="Calibri"/>
                        <a:ea typeface="Calibri"/>
                        <a:cs typeface="Calibri"/>
                        <a:sym typeface="Calibri"/>
                      </a:endParaRPr>
                    </a:p>
                  </a:txBody>
                  <a:tcPr marT="91425" marB="91425" marR="91425" marL="91425"/>
                </a:tc>
              </a:tr>
              <a:tr h="435400">
                <a:tc>
                  <a:txBody>
                    <a:bodyPr/>
                    <a:lstStyle/>
                    <a:p>
                      <a:pPr indent="0" lvl="0" marL="0" rtl="0" algn="l">
                        <a:lnSpc>
                          <a:spcPct val="90000"/>
                        </a:lnSpc>
                        <a:spcBef>
                          <a:spcPts val="0"/>
                        </a:spcBef>
                        <a:spcAft>
                          <a:spcPts val="0"/>
                        </a:spcAft>
                        <a:buNone/>
                      </a:pPr>
                      <a:r>
                        <a:rPr lang="en-US" sz="2000">
                          <a:solidFill>
                            <a:schemeClr val="dk1"/>
                          </a:solidFill>
                          <a:latin typeface="Calibri"/>
                          <a:ea typeface="Calibri"/>
                          <a:cs typeface="Calibri"/>
                          <a:sym typeface="Calibri"/>
                        </a:rPr>
                        <a:t>Delaware - delaware@cryamerica.org</a:t>
                      </a:r>
                      <a:endParaRPr sz="2000">
                        <a:solidFill>
                          <a:schemeClr val="dk1"/>
                        </a:solidFill>
                        <a:latin typeface="Calibri"/>
                        <a:ea typeface="Calibri"/>
                        <a:cs typeface="Calibri"/>
                        <a:sym typeface="Calibri"/>
                      </a:endParaRPr>
                    </a:p>
                  </a:txBody>
                  <a:tcPr marT="91425" marB="91425" marR="91425" marL="91425"/>
                </a:tc>
              </a:tr>
              <a:tr h="435400">
                <a:tc>
                  <a:txBody>
                    <a:bodyPr/>
                    <a:lstStyle/>
                    <a:p>
                      <a:pPr indent="0" lvl="0" marL="0" rtl="0" algn="l">
                        <a:lnSpc>
                          <a:spcPct val="90000"/>
                        </a:lnSpc>
                        <a:spcBef>
                          <a:spcPts val="0"/>
                        </a:spcBef>
                        <a:spcAft>
                          <a:spcPts val="0"/>
                        </a:spcAft>
                        <a:buNone/>
                      </a:pPr>
                      <a:r>
                        <a:rPr lang="en-US" sz="2000">
                          <a:solidFill>
                            <a:schemeClr val="dk1"/>
                          </a:solidFill>
                          <a:latin typeface="Calibri"/>
                          <a:ea typeface="Calibri"/>
                          <a:cs typeface="Calibri"/>
                          <a:sym typeface="Calibri"/>
                        </a:rPr>
                        <a:t>Houston - </a:t>
                      </a:r>
                      <a:r>
                        <a:rPr lang="en-US" sz="2000">
                          <a:solidFill>
                            <a:schemeClr val="dk1"/>
                          </a:solidFill>
                          <a:uFill>
                            <a:noFill/>
                          </a:uFill>
                          <a:latin typeface="Calibri"/>
                          <a:ea typeface="Calibri"/>
                          <a:cs typeface="Calibri"/>
                          <a:sym typeface="Calibri"/>
                          <a:hlinkClick r:id="rId5">
                            <a:extLst>
                              <a:ext uri="{A12FA001-AC4F-418D-AE19-62706E023703}">
                                <ahyp:hlinkClr val="tx"/>
                              </a:ext>
                            </a:extLst>
                          </a:hlinkClick>
                        </a:rPr>
                        <a:t>houston@cryamerica.org</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txBody>
                  <a:tcPr marT="91425" marB="91425" marR="91425" marL="91425"/>
                </a:tc>
              </a:tr>
              <a:tr h="222650">
                <a:tc>
                  <a:txBody>
                    <a:bodyPr/>
                    <a:lstStyle/>
                    <a:p>
                      <a:pPr indent="0" lvl="0" marL="0" rtl="0" algn="l">
                        <a:lnSpc>
                          <a:spcPct val="90000"/>
                        </a:lnSpc>
                        <a:spcBef>
                          <a:spcPts val="0"/>
                        </a:spcBef>
                        <a:spcAft>
                          <a:spcPts val="0"/>
                        </a:spcAft>
                        <a:buNone/>
                      </a:pPr>
                      <a:r>
                        <a:rPr lang="en-US" sz="2000">
                          <a:solidFill>
                            <a:schemeClr val="dk1"/>
                          </a:solidFill>
                          <a:latin typeface="Calibri"/>
                          <a:ea typeface="Calibri"/>
                          <a:cs typeface="Calibri"/>
                          <a:sym typeface="Calibri"/>
                        </a:rPr>
                        <a:t>Kentucky - </a:t>
                      </a:r>
                      <a:r>
                        <a:rPr lang="en-US" sz="2000">
                          <a:solidFill>
                            <a:schemeClr val="dk1"/>
                          </a:solidFill>
                          <a:uFill>
                            <a:noFill/>
                          </a:uFill>
                          <a:latin typeface="Calibri"/>
                          <a:ea typeface="Calibri"/>
                          <a:cs typeface="Calibri"/>
                          <a:sym typeface="Calibri"/>
                          <a:hlinkClick r:id="rId6">
                            <a:extLst>
                              <a:ext uri="{A12FA001-AC4F-418D-AE19-62706E023703}">
                                <ahyp:hlinkClr val="tx"/>
                              </a:ext>
                            </a:extLst>
                          </a:hlinkClick>
                        </a:rPr>
                        <a:t>kentucky.cry@gmail.com</a:t>
                      </a:r>
                      <a:endParaRPr sz="2000">
                        <a:solidFill>
                          <a:schemeClr val="dk1"/>
                        </a:solidFill>
                        <a:latin typeface="Calibri"/>
                        <a:ea typeface="Calibri"/>
                        <a:cs typeface="Calibri"/>
                        <a:sym typeface="Calibri"/>
                      </a:endParaRPr>
                    </a:p>
                  </a:txBody>
                  <a:tcPr marT="91425" marB="91425" marR="91425" marL="91425"/>
                </a:tc>
              </a:tr>
              <a:tr h="435400">
                <a:tc>
                  <a:txBody>
                    <a:bodyPr/>
                    <a:lstStyle/>
                    <a:p>
                      <a:pPr indent="0" lvl="0" marL="0" rtl="0" algn="l">
                        <a:lnSpc>
                          <a:spcPct val="90000"/>
                        </a:lnSpc>
                        <a:spcBef>
                          <a:spcPts val="0"/>
                        </a:spcBef>
                        <a:spcAft>
                          <a:spcPts val="0"/>
                        </a:spcAft>
                        <a:buNone/>
                      </a:pPr>
                      <a:r>
                        <a:rPr lang="en-US" sz="2000">
                          <a:solidFill>
                            <a:schemeClr val="dk1"/>
                          </a:solidFill>
                          <a:latin typeface="Calibri"/>
                          <a:ea typeface="Calibri"/>
                          <a:cs typeface="Calibri"/>
                          <a:sym typeface="Calibri"/>
                        </a:rPr>
                        <a:t>Los Angeles - </a:t>
                      </a:r>
                      <a:r>
                        <a:rPr lang="en-US" sz="2000">
                          <a:solidFill>
                            <a:schemeClr val="dk1"/>
                          </a:solidFill>
                          <a:uFill>
                            <a:noFill/>
                          </a:uFill>
                          <a:latin typeface="Calibri"/>
                          <a:ea typeface="Calibri"/>
                          <a:cs typeface="Calibri"/>
                          <a:sym typeface="Calibri"/>
                          <a:hlinkClick r:id="rId7">
                            <a:extLst>
                              <a:ext uri="{A12FA001-AC4F-418D-AE19-62706E023703}">
                                <ahyp:hlinkClr val="tx"/>
                              </a:ext>
                            </a:extLst>
                          </a:hlinkClick>
                        </a:rPr>
                        <a:t>losangeles@cryamerica.org</a:t>
                      </a:r>
                      <a:endParaRPr sz="2000">
                        <a:solidFill>
                          <a:schemeClr val="dk1"/>
                        </a:solidFill>
                        <a:latin typeface="Calibri"/>
                        <a:ea typeface="Calibri"/>
                        <a:cs typeface="Calibri"/>
                        <a:sym typeface="Calibri"/>
                      </a:endParaRPr>
                    </a:p>
                  </a:txBody>
                  <a:tcPr marT="91425" marB="91425" marR="91425" marL="91425"/>
                </a:tc>
              </a:tr>
            </a:tbl>
          </a:graphicData>
        </a:graphic>
      </p:graphicFrame>
      <p:graphicFrame>
        <p:nvGraphicFramePr>
          <p:cNvPr id="271" name="Google Shape;271;g3bd87a06345_0_883"/>
          <p:cNvGraphicFramePr/>
          <p:nvPr/>
        </p:nvGraphicFramePr>
        <p:xfrm>
          <a:off x="4321875" y="689338"/>
          <a:ext cx="3000000" cy="3000000"/>
        </p:xfrm>
        <a:graphic>
          <a:graphicData uri="http://schemas.openxmlformats.org/drawingml/2006/table">
            <a:tbl>
              <a:tblPr>
                <a:noFill/>
                <a:tableStyleId>{871EBD17-C18F-4612-A557-05516ECD0244}</a:tableStyleId>
              </a:tblPr>
              <a:tblGrid>
                <a:gridCol w="4623700"/>
              </a:tblGrid>
              <a:tr h="381000">
                <a:tc>
                  <a:txBody>
                    <a:bodyPr/>
                    <a:lstStyle/>
                    <a:p>
                      <a:pPr indent="0" lvl="0" marL="0" rtl="0" algn="l">
                        <a:lnSpc>
                          <a:spcPct val="90000"/>
                        </a:lnSpc>
                        <a:spcBef>
                          <a:spcPts val="0"/>
                        </a:spcBef>
                        <a:spcAft>
                          <a:spcPts val="0"/>
                        </a:spcAft>
                        <a:buNone/>
                      </a:pPr>
                      <a:r>
                        <a:rPr lang="en-US" sz="2000">
                          <a:solidFill>
                            <a:schemeClr val="dk1"/>
                          </a:solidFill>
                          <a:latin typeface="Calibri"/>
                          <a:ea typeface="Calibri"/>
                          <a:cs typeface="Calibri"/>
                          <a:sym typeface="Calibri"/>
                        </a:rPr>
                        <a:t>New Jersey - </a:t>
                      </a:r>
                      <a:r>
                        <a:rPr lang="en-US" sz="2000">
                          <a:solidFill>
                            <a:schemeClr val="dk1"/>
                          </a:solidFill>
                          <a:uFill>
                            <a:noFill/>
                          </a:uFill>
                          <a:latin typeface="Calibri"/>
                          <a:ea typeface="Calibri"/>
                          <a:cs typeface="Calibri"/>
                          <a:sym typeface="Calibri"/>
                          <a:hlinkClick r:id="rId8">
                            <a:extLst>
                              <a:ext uri="{A12FA001-AC4F-418D-AE19-62706E023703}">
                                <ahyp:hlinkClr val="tx"/>
                              </a:ext>
                            </a:extLst>
                          </a:hlinkClick>
                        </a:rPr>
                        <a:t>newjersey@cryamerica.org</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lnSpc>
                          <a:spcPct val="90000"/>
                        </a:lnSpc>
                        <a:spcBef>
                          <a:spcPts val="0"/>
                        </a:spcBef>
                        <a:spcAft>
                          <a:spcPts val="0"/>
                        </a:spcAft>
                        <a:buNone/>
                      </a:pPr>
                      <a:r>
                        <a:rPr lang="en-US" sz="2000">
                          <a:solidFill>
                            <a:schemeClr val="dk1"/>
                          </a:solidFill>
                          <a:latin typeface="Calibri"/>
                          <a:ea typeface="Calibri"/>
                          <a:cs typeface="Calibri"/>
                          <a:sym typeface="Calibri"/>
                        </a:rPr>
                        <a:t>Orange County - </a:t>
                      </a:r>
                      <a:r>
                        <a:rPr lang="en-US" sz="2000">
                          <a:solidFill>
                            <a:schemeClr val="dk1"/>
                          </a:solidFill>
                          <a:uFill>
                            <a:noFill/>
                          </a:uFill>
                          <a:latin typeface="Calibri"/>
                          <a:ea typeface="Calibri"/>
                          <a:cs typeface="Calibri"/>
                          <a:sym typeface="Calibri"/>
                          <a:hlinkClick r:id="rId9">
                            <a:extLst>
                              <a:ext uri="{A12FA001-AC4F-418D-AE19-62706E023703}">
                                <ahyp:hlinkClr val="tx"/>
                              </a:ext>
                            </a:extLst>
                          </a:hlinkClick>
                        </a:rPr>
                        <a:t>orangecountyca@cryamerica.org</a:t>
                      </a:r>
                      <a:endParaRPr sz="2000">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lnSpc>
                          <a:spcPct val="90000"/>
                        </a:lnSpc>
                        <a:spcBef>
                          <a:spcPts val="0"/>
                        </a:spcBef>
                        <a:spcAft>
                          <a:spcPts val="0"/>
                        </a:spcAft>
                        <a:buNone/>
                      </a:pPr>
                      <a:r>
                        <a:rPr lang="en-US" sz="2000">
                          <a:solidFill>
                            <a:schemeClr val="dk1"/>
                          </a:solidFill>
                          <a:latin typeface="Calibri"/>
                          <a:ea typeface="Calibri"/>
                          <a:cs typeface="Calibri"/>
                          <a:sym typeface="Calibri"/>
                        </a:rPr>
                        <a:t>Phoenix - </a:t>
                      </a:r>
                      <a:r>
                        <a:rPr lang="en-US" sz="2000">
                          <a:solidFill>
                            <a:schemeClr val="dk1"/>
                          </a:solidFill>
                          <a:uFill>
                            <a:noFill/>
                          </a:uFill>
                          <a:latin typeface="Calibri"/>
                          <a:ea typeface="Calibri"/>
                          <a:cs typeface="Calibri"/>
                          <a:sym typeface="Calibri"/>
                          <a:hlinkClick r:id="rId10">
                            <a:extLst>
                              <a:ext uri="{A12FA001-AC4F-418D-AE19-62706E023703}">
                                <ahyp:hlinkClr val="tx"/>
                              </a:ext>
                            </a:extLst>
                          </a:hlinkClick>
                        </a:rPr>
                        <a:t>phoenix@cryamerica.org</a:t>
                      </a:r>
                      <a:endParaRPr sz="2000">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lnSpc>
                          <a:spcPct val="90000"/>
                        </a:lnSpc>
                        <a:spcBef>
                          <a:spcPts val="0"/>
                        </a:spcBef>
                        <a:spcAft>
                          <a:spcPts val="0"/>
                        </a:spcAft>
                        <a:buNone/>
                      </a:pPr>
                      <a:r>
                        <a:rPr lang="en-US" sz="2000">
                          <a:solidFill>
                            <a:schemeClr val="dk1"/>
                          </a:solidFill>
                          <a:latin typeface="Calibri"/>
                          <a:ea typeface="Calibri"/>
                          <a:cs typeface="Calibri"/>
                          <a:sym typeface="Calibri"/>
                        </a:rPr>
                        <a:t>San Antonio - </a:t>
                      </a:r>
                      <a:r>
                        <a:rPr lang="en-US" sz="2000">
                          <a:solidFill>
                            <a:schemeClr val="dk1"/>
                          </a:solidFill>
                          <a:uFill>
                            <a:noFill/>
                          </a:uFill>
                          <a:latin typeface="Calibri"/>
                          <a:ea typeface="Calibri"/>
                          <a:cs typeface="Calibri"/>
                          <a:sym typeface="Calibri"/>
                          <a:hlinkClick r:id="rId11">
                            <a:extLst>
                              <a:ext uri="{A12FA001-AC4F-418D-AE19-62706E023703}">
                                <ahyp:hlinkClr val="tx"/>
                              </a:ext>
                            </a:extLst>
                          </a:hlinkClick>
                        </a:rPr>
                        <a:t>sanantonio@cryamerica.org</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lnSpc>
                          <a:spcPct val="90000"/>
                        </a:lnSpc>
                        <a:spcBef>
                          <a:spcPts val="0"/>
                        </a:spcBef>
                        <a:spcAft>
                          <a:spcPts val="0"/>
                        </a:spcAft>
                        <a:buNone/>
                      </a:pPr>
                      <a:r>
                        <a:rPr lang="en-US" sz="2000">
                          <a:solidFill>
                            <a:schemeClr val="dk1"/>
                          </a:solidFill>
                          <a:latin typeface="Calibri"/>
                          <a:ea typeface="Calibri"/>
                          <a:cs typeface="Calibri"/>
                          <a:sym typeface="Calibri"/>
                        </a:rPr>
                        <a:t>San Diego - </a:t>
                      </a:r>
                      <a:r>
                        <a:rPr lang="en-US" sz="2000">
                          <a:solidFill>
                            <a:schemeClr val="dk1"/>
                          </a:solidFill>
                          <a:uFill>
                            <a:noFill/>
                          </a:uFill>
                          <a:latin typeface="Calibri"/>
                          <a:ea typeface="Calibri"/>
                          <a:cs typeface="Calibri"/>
                          <a:sym typeface="Calibri"/>
                          <a:hlinkClick r:id="rId12">
                            <a:extLst>
                              <a:ext uri="{A12FA001-AC4F-418D-AE19-62706E023703}">
                                <ahyp:hlinkClr val="tx"/>
                              </a:ext>
                            </a:extLst>
                          </a:hlinkClick>
                        </a:rPr>
                        <a:t>sandiego@cryamerica.org</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lnSpc>
                          <a:spcPct val="90000"/>
                        </a:lnSpc>
                        <a:spcBef>
                          <a:spcPts val="0"/>
                        </a:spcBef>
                        <a:spcAft>
                          <a:spcPts val="0"/>
                        </a:spcAft>
                        <a:buNone/>
                      </a:pPr>
                      <a:r>
                        <a:rPr lang="en-US" sz="2000">
                          <a:solidFill>
                            <a:schemeClr val="dk1"/>
                          </a:solidFill>
                          <a:latin typeface="Calibri"/>
                          <a:ea typeface="Calibri"/>
                          <a:cs typeface="Calibri"/>
                          <a:sym typeface="Calibri"/>
                        </a:rPr>
                        <a:t>San Ramon Student Chapter - cryamericasr@cryamerica.org</a:t>
                      </a:r>
                      <a:endParaRPr sz="2000">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lnSpc>
                          <a:spcPct val="90000"/>
                        </a:lnSpc>
                        <a:spcBef>
                          <a:spcPts val="0"/>
                        </a:spcBef>
                        <a:spcAft>
                          <a:spcPts val="0"/>
                        </a:spcAft>
                        <a:buNone/>
                      </a:pPr>
                      <a:r>
                        <a:rPr lang="en-US" sz="2000">
                          <a:solidFill>
                            <a:schemeClr val="dk1"/>
                          </a:solidFill>
                          <a:latin typeface="Calibri"/>
                          <a:ea typeface="Calibri"/>
                          <a:cs typeface="Calibri"/>
                          <a:sym typeface="Calibri"/>
                        </a:rPr>
                        <a:t>Seattle - seattle@cryamerica.org</a:t>
                      </a:r>
                      <a:endParaRPr sz="2000">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lnSpc>
                          <a:spcPct val="90000"/>
                        </a:lnSpc>
                        <a:spcBef>
                          <a:spcPts val="0"/>
                        </a:spcBef>
                        <a:spcAft>
                          <a:spcPts val="0"/>
                        </a:spcAft>
                        <a:buNone/>
                      </a:pPr>
                      <a:r>
                        <a:rPr lang="en-US" sz="2000">
                          <a:solidFill>
                            <a:schemeClr val="dk1"/>
                          </a:solidFill>
                          <a:latin typeface="Calibri"/>
                          <a:ea typeface="Calibri"/>
                          <a:cs typeface="Calibri"/>
                          <a:sym typeface="Calibri"/>
                        </a:rPr>
                        <a:t>Tennessee - tennessee@cryamerica.org</a:t>
                      </a:r>
                      <a:endParaRPr sz="2000">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16.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275" name="Shape 275"/>
        <p:cNvGrpSpPr/>
        <p:nvPr/>
      </p:nvGrpSpPr>
      <p:grpSpPr>
        <a:xfrm>
          <a:off x="0" y="0"/>
          <a:ext cx="0" cy="0"/>
          <a:chOff x="0" y="0"/>
          <a:chExt cx="0" cy="0"/>
        </a:xfrm>
      </p:grpSpPr>
      <p:sp>
        <p:nvSpPr>
          <p:cNvPr id="276" name="Google Shape;276;g3bd87a06345_0_935"/>
          <p:cNvSpPr/>
          <p:nvPr/>
        </p:nvSpPr>
        <p:spPr>
          <a:xfrm>
            <a:off x="951492" y="259184"/>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pic>
        <p:nvPicPr>
          <p:cNvPr id="277" name="Google Shape;277;g3bd87a06345_0_935" title="boy doodle.png"/>
          <p:cNvPicPr preferRelativeResize="0"/>
          <p:nvPr/>
        </p:nvPicPr>
        <p:blipFill rotWithShape="1">
          <a:blip r:embed="rId4">
            <a:alphaModFix/>
          </a:blip>
          <a:srcRect b="8714" r="14200"/>
          <a:stretch/>
        </p:blipFill>
        <p:spPr>
          <a:xfrm>
            <a:off x="311700" y="-110650"/>
            <a:ext cx="1022376" cy="1047373"/>
          </a:xfrm>
          <a:prstGeom prst="rect">
            <a:avLst/>
          </a:prstGeom>
          <a:noFill/>
          <a:ln>
            <a:noFill/>
          </a:ln>
        </p:spPr>
      </p:pic>
      <p:sp>
        <p:nvSpPr>
          <p:cNvPr id="278" name="Google Shape;278;g3bd87a06345_0_935"/>
          <p:cNvSpPr txBox="1"/>
          <p:nvPr>
            <p:ph type="title"/>
          </p:nvPr>
        </p:nvSpPr>
        <p:spPr>
          <a:xfrm>
            <a:off x="1239042" y="222659"/>
            <a:ext cx="5915400" cy="572700"/>
          </a:xfrm>
          <a:prstGeom prst="rect">
            <a:avLst/>
          </a:prstGeom>
        </p:spPr>
        <p:txBody>
          <a:bodyPr anchor="t" anchorCtr="0" bIns="91425" lIns="91425" rIns="91425" spcFirstLastPara="1" tIns="91425" wrap="square">
            <a:normAutofit/>
          </a:bodyPr>
          <a:lstStyle/>
          <a:p>
            <a:pPr algn="l" indent="0" lvl="0" marL="0" rtl="0">
              <a:spcBef>
                <a:spcPts val="0"/>
              </a:spcBef>
              <a:spcAft>
                <a:spcPts val="0"/>
              </a:spcAft>
              <a:buSzPts val="990"/>
              <a:buNone/>
            </a:pPr>
            <a:r>
              <a:rPr b="1" lang="en-US" sz="2020">
                <a:latin typeface="Roboto Serif"/>
                <a:ea typeface="Roboto Serif"/>
                <a:cs typeface="Roboto Serif"/>
                <a:sym typeface="Roboto Serif"/>
              </a:rPr>
              <a:t>Events organized by Volunteer Chapters</a:t>
            </a:r>
            <a:endParaRPr b="1" sz="2020">
              <a:latin typeface="Roboto Serif"/>
              <a:ea typeface="Roboto Serif"/>
              <a:cs typeface="Roboto Serif"/>
              <a:sym typeface="Roboto Serif"/>
            </a:endParaRPr>
          </a:p>
        </p:txBody>
      </p:sp>
      <p:sp>
        <p:nvSpPr>
          <p:cNvPr id="279" name="Google Shape;279;g3bd87a06345_0_935"/>
          <p:cNvSpPr txBox="1"/>
          <p:nvPr>
            <p:ph idx="1" type="body"/>
          </p:nvPr>
        </p:nvSpPr>
        <p:spPr>
          <a:xfrm>
            <a:off x="311700" y="958725"/>
            <a:ext cx="4260300" cy="2053500"/>
          </a:xfrm>
          <a:prstGeom prst="rect">
            <a:avLst/>
          </a:prstGeom>
          <a:ln cap="flat" cmpd="sng" w="9525">
            <a:solidFill>
              <a:schemeClr val="dk1"/>
            </a:solidFill>
            <a:prstDash val="solid"/>
            <a:round/>
            <a:headEnd len="sm" type="none" w="sm"/>
            <a:tailEnd len="sm" type="none" w="sm"/>
          </a:ln>
        </p:spPr>
        <p:txBody>
          <a:bodyPr anchor="t" anchorCtr="0" bIns="91425" lIns="91425" rIns="91425" spcFirstLastPara="1" tIns="91425" wrap="square">
            <a:noAutofit/>
          </a:bodyPr>
          <a:lstStyle/>
          <a:p>
            <a:pPr algn="l" indent="0" lvl="0" marL="0" rtl="0">
              <a:lnSpc>
                <a:spcPct val="90000"/>
              </a:lnSpc>
              <a:spcBef>
                <a:spcPts val="0"/>
              </a:spcBef>
              <a:spcAft>
                <a:spcPts val="0"/>
              </a:spcAft>
              <a:buNone/>
            </a:pPr>
            <a:r>
              <a:rPr b="1" lang="en-US" sz="2000" u="sng">
                <a:solidFill>
                  <a:schemeClr val="accent2"/>
                </a:solidFill>
                <a:latin typeface="Calibri"/>
                <a:ea typeface="Calibri"/>
                <a:cs typeface="Calibri"/>
                <a:sym typeface="Calibri"/>
              </a:rPr>
              <a:t>National Events by Action Centers:</a:t>
            </a:r>
            <a:endParaRPr b="1" sz="2000" u="sng">
              <a:solidFill>
                <a:schemeClr val="accent2"/>
              </a:solidFill>
              <a:latin typeface="Calibri"/>
              <a:ea typeface="Calibri"/>
              <a:cs typeface="Calibri"/>
              <a:sym typeface="Calibri"/>
            </a:endParaRPr>
          </a:p>
          <a:p>
            <a:pPr algn="l" indent="-355600" lvl="0" marL="457200" rtl="0">
              <a:lnSpc>
                <a:spcPct val="90000"/>
              </a:lnSpc>
              <a:spcBef>
                <a:spcPts val="0"/>
              </a:spcBef>
              <a:spcAft>
                <a:spcPts val="0"/>
              </a:spcAft>
              <a:buClr>
                <a:srgbClr val="FFD806"/>
              </a:buClr>
              <a:buSzPts val="2000"/>
              <a:buFont typeface="Calibri"/>
              <a:buChar char="●"/>
            </a:pPr>
            <a:r>
              <a:rPr lang="en-US" sz="2000">
                <a:solidFill>
                  <a:schemeClr val="accent2"/>
                </a:solidFill>
                <a:latin typeface="Calibri"/>
                <a:ea typeface="Calibri"/>
                <a:cs typeface="Calibri"/>
                <a:sym typeface="Calibri"/>
              </a:rPr>
              <a:t>CRY Walk </a:t>
            </a:r>
            <a:endParaRPr sz="2000">
              <a:solidFill>
                <a:schemeClr val="accent2"/>
              </a:solidFill>
              <a:latin typeface="Calibri"/>
              <a:ea typeface="Calibri"/>
              <a:cs typeface="Calibri"/>
              <a:sym typeface="Calibri"/>
            </a:endParaRPr>
          </a:p>
          <a:p>
            <a:pPr algn="l" indent="-355600" lvl="0" marL="457200" rtl="0">
              <a:lnSpc>
                <a:spcPct val="90000"/>
              </a:lnSpc>
              <a:spcBef>
                <a:spcPts val="0"/>
              </a:spcBef>
              <a:spcAft>
                <a:spcPts val="0"/>
              </a:spcAft>
              <a:buClr>
                <a:srgbClr val="FFD806"/>
              </a:buClr>
              <a:buSzPts val="2000"/>
              <a:buFont typeface="Calibri"/>
              <a:buChar char="●"/>
            </a:pPr>
            <a:r>
              <a:rPr lang="en-US" sz="2000">
                <a:solidFill>
                  <a:schemeClr val="accent2"/>
                </a:solidFill>
                <a:latin typeface="Calibri"/>
                <a:ea typeface="Calibri"/>
                <a:cs typeface="Calibri"/>
                <a:sym typeface="Calibri"/>
              </a:rPr>
              <a:t>CRY Cricket / CRYket Tournament</a:t>
            </a:r>
            <a:endParaRPr sz="2000">
              <a:solidFill>
                <a:schemeClr val="accent2"/>
              </a:solidFill>
              <a:latin typeface="Calibri"/>
              <a:ea typeface="Calibri"/>
              <a:cs typeface="Calibri"/>
              <a:sym typeface="Calibri"/>
            </a:endParaRPr>
          </a:p>
          <a:p>
            <a:pPr algn="l" indent="-355600" lvl="0" marL="457200" rtl="0">
              <a:lnSpc>
                <a:spcPct val="90000"/>
              </a:lnSpc>
              <a:spcBef>
                <a:spcPts val="0"/>
              </a:spcBef>
              <a:spcAft>
                <a:spcPts val="0"/>
              </a:spcAft>
              <a:buClr>
                <a:srgbClr val="FFD806"/>
              </a:buClr>
              <a:buSzPts val="2000"/>
              <a:buFont typeface="Calibri"/>
              <a:buChar char="●"/>
            </a:pPr>
            <a:r>
              <a:rPr lang="en-US" sz="2000">
                <a:solidFill>
                  <a:schemeClr val="accent2"/>
                </a:solidFill>
                <a:latin typeface="Calibri"/>
                <a:ea typeface="Calibri"/>
                <a:cs typeface="Calibri"/>
                <a:sym typeface="Calibri"/>
              </a:rPr>
              <a:t>CRY Holi</a:t>
            </a:r>
            <a:endParaRPr sz="2000">
              <a:solidFill>
                <a:schemeClr val="accent2"/>
              </a:solidFill>
              <a:latin typeface="Calibri"/>
              <a:ea typeface="Calibri"/>
              <a:cs typeface="Calibri"/>
              <a:sym typeface="Calibri"/>
            </a:endParaRPr>
          </a:p>
          <a:p>
            <a:pPr algn="l" indent="-355600" lvl="0" marL="457200" rtl="0">
              <a:lnSpc>
                <a:spcPct val="90000"/>
              </a:lnSpc>
              <a:spcBef>
                <a:spcPts val="0"/>
              </a:spcBef>
              <a:spcAft>
                <a:spcPts val="0"/>
              </a:spcAft>
              <a:buClr>
                <a:srgbClr val="FFD806"/>
              </a:buClr>
              <a:buSzPts val="2000"/>
              <a:buFont typeface="Calibri"/>
              <a:buChar char="●"/>
            </a:pPr>
            <a:r>
              <a:rPr lang="en-US" sz="2000">
                <a:solidFill>
                  <a:schemeClr val="accent2"/>
                </a:solidFill>
                <a:latin typeface="Calibri"/>
                <a:ea typeface="Calibri"/>
                <a:cs typeface="Calibri"/>
                <a:sym typeface="Calibri"/>
              </a:rPr>
              <a:t>CRY Dandia / Garba Evening</a:t>
            </a:r>
            <a:endParaRPr sz="2000">
              <a:solidFill>
                <a:schemeClr val="accent2"/>
              </a:solidFill>
              <a:latin typeface="Calibri"/>
              <a:ea typeface="Calibri"/>
              <a:cs typeface="Calibri"/>
              <a:sym typeface="Calibri"/>
            </a:endParaRPr>
          </a:p>
          <a:p>
            <a:pPr algn="l" indent="-355600" lvl="0" marL="457200" rtl="0">
              <a:lnSpc>
                <a:spcPct val="90000"/>
              </a:lnSpc>
              <a:spcBef>
                <a:spcPts val="0"/>
              </a:spcBef>
              <a:spcAft>
                <a:spcPts val="0"/>
              </a:spcAft>
              <a:buClr>
                <a:srgbClr val="FFD806"/>
              </a:buClr>
              <a:buSzPts val="2000"/>
              <a:buFont typeface="Calibri"/>
              <a:buChar char="●"/>
            </a:pPr>
            <a:r>
              <a:rPr lang="en-US" sz="2000">
                <a:solidFill>
                  <a:schemeClr val="accent2"/>
                </a:solidFill>
                <a:latin typeface="Calibri"/>
                <a:ea typeface="Calibri"/>
                <a:cs typeface="Calibri"/>
                <a:sym typeface="Calibri"/>
              </a:rPr>
              <a:t>CRY Volleyball / Throwball Tournament</a:t>
            </a:r>
            <a:endParaRPr sz="2000">
              <a:solidFill>
                <a:schemeClr val="accent2"/>
              </a:solidFill>
              <a:latin typeface="Calibri"/>
              <a:ea typeface="Calibri"/>
              <a:cs typeface="Calibri"/>
              <a:sym typeface="Calibri"/>
            </a:endParaRPr>
          </a:p>
        </p:txBody>
      </p:sp>
      <p:sp>
        <p:nvSpPr>
          <p:cNvPr id="280" name="Google Shape;280;g3bd87a06345_0_935"/>
          <p:cNvSpPr txBox="1"/>
          <p:nvPr/>
        </p:nvSpPr>
        <p:spPr>
          <a:xfrm>
            <a:off x="4828939" y="1011860"/>
            <a:ext cx="3905400" cy="2432100"/>
          </a:xfrm>
          <a:prstGeom prst="rect">
            <a:avLst/>
          </a:prstGeom>
          <a:noFill/>
          <a:ln cap="flat" cmpd="sng" w="9525">
            <a:solidFill>
              <a:schemeClr val="dk1"/>
            </a:solidFill>
            <a:prstDash val="solid"/>
            <a:round/>
            <a:headEnd len="sm" type="none" w="sm"/>
            <a:tailEnd len="sm" type="none" w="sm"/>
          </a:ln>
        </p:spPr>
        <p:txBody>
          <a:bodyPr anchor="t" anchorCtr="0" bIns="91425" lIns="91425" rIns="91425" spcFirstLastPara="1" tIns="91425" wrap="square">
            <a:spAutoFit/>
          </a:bodyPr>
          <a:lstStyle/>
          <a:p>
            <a:pPr algn="l" indent="0" lvl="0" marL="0" rtl="0">
              <a:spcBef>
                <a:spcPts val="0"/>
              </a:spcBef>
              <a:spcAft>
                <a:spcPts val="0"/>
              </a:spcAft>
              <a:buNone/>
            </a:pPr>
            <a:r>
              <a:rPr b="1" lang="en-US" sz="2000" u="sng">
                <a:solidFill>
                  <a:schemeClr val="accent2"/>
                </a:solidFill>
                <a:latin typeface="Calibri"/>
                <a:ea typeface="Calibri"/>
                <a:cs typeface="Calibri"/>
                <a:sym typeface="Calibri"/>
              </a:rPr>
              <a:t>Local Events by Action Centers:</a:t>
            </a:r>
            <a:endParaRPr b="1" sz="2000" u="sng">
              <a:solidFill>
                <a:schemeClr val="accent2"/>
              </a:solidFill>
              <a:latin typeface="Calibri"/>
              <a:ea typeface="Calibri"/>
              <a:cs typeface="Calibri"/>
              <a:sym typeface="Calibri"/>
            </a:endParaRPr>
          </a:p>
          <a:p>
            <a:pPr algn="l" indent="-355600" lvl="0" marL="457200" marR="0" rtl="0">
              <a:lnSpc>
                <a:spcPct val="90000"/>
              </a:lnSpc>
              <a:spcBef>
                <a:spcPts val="0"/>
              </a:spcBef>
              <a:spcAft>
                <a:spcPts val="0"/>
              </a:spcAft>
              <a:buClr>
                <a:srgbClr val="FFD806"/>
              </a:buClr>
              <a:buSzPts val="2000"/>
              <a:buFont typeface="Calibri"/>
              <a:buChar char="●"/>
            </a:pPr>
            <a:r>
              <a:rPr lang="en-US" sz="2000">
                <a:solidFill>
                  <a:schemeClr val="accent2"/>
                </a:solidFill>
                <a:latin typeface="Calibri"/>
                <a:ea typeface="Calibri"/>
                <a:cs typeface="Calibri"/>
                <a:sym typeface="Calibri"/>
              </a:rPr>
              <a:t>Kite Flying Festival</a:t>
            </a:r>
            <a:endParaRPr sz="2000">
              <a:solidFill>
                <a:schemeClr val="accent2"/>
              </a:solidFill>
              <a:latin typeface="Calibri"/>
              <a:ea typeface="Calibri"/>
              <a:cs typeface="Calibri"/>
              <a:sym typeface="Calibri"/>
            </a:endParaRPr>
          </a:p>
          <a:p>
            <a:pPr algn="l" indent="-355600" lvl="0" marL="457200" marR="0" rtl="0">
              <a:lnSpc>
                <a:spcPct val="90000"/>
              </a:lnSpc>
              <a:spcBef>
                <a:spcPts val="0"/>
              </a:spcBef>
              <a:spcAft>
                <a:spcPts val="0"/>
              </a:spcAft>
              <a:buClr>
                <a:srgbClr val="FFD806"/>
              </a:buClr>
              <a:buSzPts val="2000"/>
              <a:buFont typeface="Calibri"/>
              <a:buChar char="●"/>
            </a:pPr>
            <a:r>
              <a:rPr lang="en-US" sz="2000">
                <a:solidFill>
                  <a:schemeClr val="accent2"/>
                </a:solidFill>
                <a:latin typeface="Calibri"/>
                <a:ea typeface="Calibri"/>
                <a:cs typeface="Calibri"/>
                <a:sym typeface="Calibri"/>
              </a:rPr>
              <a:t>Bowling Evening</a:t>
            </a:r>
            <a:endParaRPr sz="2000">
              <a:solidFill>
                <a:schemeClr val="accent2"/>
              </a:solidFill>
              <a:latin typeface="Calibri"/>
              <a:ea typeface="Calibri"/>
              <a:cs typeface="Calibri"/>
              <a:sym typeface="Calibri"/>
            </a:endParaRPr>
          </a:p>
          <a:p>
            <a:pPr algn="l" indent="-355600" lvl="0" marL="457200" marR="0" rtl="0">
              <a:lnSpc>
                <a:spcPct val="90000"/>
              </a:lnSpc>
              <a:spcBef>
                <a:spcPts val="0"/>
              </a:spcBef>
              <a:spcAft>
                <a:spcPts val="0"/>
              </a:spcAft>
              <a:buClr>
                <a:srgbClr val="FFD806"/>
              </a:buClr>
              <a:buSzPts val="2000"/>
              <a:buFont typeface="Calibri"/>
              <a:buChar char="●"/>
            </a:pPr>
            <a:r>
              <a:rPr lang="en-US" sz="2000">
                <a:solidFill>
                  <a:schemeClr val="accent2"/>
                </a:solidFill>
                <a:latin typeface="Calibri"/>
                <a:ea typeface="Calibri"/>
                <a:cs typeface="Calibri"/>
                <a:sym typeface="Calibri"/>
              </a:rPr>
              <a:t>Mixer / Karaoke Evening</a:t>
            </a:r>
            <a:endParaRPr sz="2000">
              <a:solidFill>
                <a:schemeClr val="accent2"/>
              </a:solidFill>
              <a:latin typeface="Calibri"/>
              <a:ea typeface="Calibri"/>
              <a:cs typeface="Calibri"/>
              <a:sym typeface="Calibri"/>
            </a:endParaRPr>
          </a:p>
          <a:p>
            <a:pPr algn="l" indent="-355600" lvl="0" marL="457200" marR="0" rtl="0">
              <a:lnSpc>
                <a:spcPct val="90000"/>
              </a:lnSpc>
              <a:spcBef>
                <a:spcPts val="0"/>
              </a:spcBef>
              <a:spcAft>
                <a:spcPts val="0"/>
              </a:spcAft>
              <a:buClr>
                <a:srgbClr val="FFD806"/>
              </a:buClr>
              <a:buSzPts val="2000"/>
              <a:buFont typeface="Calibri"/>
              <a:buChar char="●"/>
            </a:pPr>
            <a:r>
              <a:rPr lang="en-US" sz="2000">
                <a:solidFill>
                  <a:schemeClr val="accent2"/>
                </a:solidFill>
                <a:latin typeface="Calibri"/>
                <a:ea typeface="Calibri"/>
                <a:cs typeface="Calibri"/>
                <a:sym typeface="Calibri"/>
              </a:rPr>
              <a:t>Local Music / Dance Events </a:t>
            </a:r>
            <a:endParaRPr sz="2000">
              <a:solidFill>
                <a:schemeClr val="accent2"/>
              </a:solidFill>
              <a:latin typeface="Calibri"/>
              <a:ea typeface="Calibri"/>
              <a:cs typeface="Calibri"/>
              <a:sym typeface="Calibri"/>
            </a:endParaRPr>
          </a:p>
          <a:p>
            <a:pPr algn="l" indent="-355600" lvl="0" marL="457200" marR="0" rtl="0">
              <a:lnSpc>
                <a:spcPct val="90000"/>
              </a:lnSpc>
              <a:spcBef>
                <a:spcPts val="0"/>
              </a:spcBef>
              <a:spcAft>
                <a:spcPts val="0"/>
              </a:spcAft>
              <a:buClr>
                <a:srgbClr val="FFD806"/>
              </a:buClr>
              <a:buSzPts val="2000"/>
              <a:buFont typeface="Calibri"/>
              <a:buChar char="●"/>
            </a:pPr>
            <a:r>
              <a:rPr lang="en-US" sz="2000">
                <a:solidFill>
                  <a:schemeClr val="accent2"/>
                </a:solidFill>
                <a:latin typeface="Calibri"/>
                <a:ea typeface="Calibri"/>
                <a:cs typeface="Calibri"/>
                <a:sym typeface="Calibri"/>
              </a:rPr>
              <a:t>Movie Screenings</a:t>
            </a:r>
            <a:endParaRPr sz="2000">
              <a:solidFill>
                <a:schemeClr val="accent2"/>
              </a:solidFill>
              <a:latin typeface="Calibri"/>
              <a:ea typeface="Calibri"/>
              <a:cs typeface="Calibri"/>
              <a:sym typeface="Calibri"/>
            </a:endParaRPr>
          </a:p>
          <a:p>
            <a:pPr algn="l" indent="-355600" lvl="0" marL="457200" marR="0" rtl="0">
              <a:lnSpc>
                <a:spcPct val="90000"/>
              </a:lnSpc>
              <a:spcBef>
                <a:spcPts val="0"/>
              </a:spcBef>
              <a:spcAft>
                <a:spcPts val="0"/>
              </a:spcAft>
              <a:buClr>
                <a:srgbClr val="FFD806"/>
              </a:buClr>
              <a:buSzPts val="2000"/>
              <a:buFont typeface="Calibri"/>
              <a:buChar char="●"/>
            </a:pPr>
            <a:r>
              <a:rPr lang="en-US" sz="2000">
                <a:solidFill>
                  <a:schemeClr val="accent2"/>
                </a:solidFill>
                <a:latin typeface="Calibri"/>
                <a:ea typeface="Calibri"/>
                <a:cs typeface="Calibri"/>
                <a:sym typeface="Calibri"/>
              </a:rPr>
              <a:t>Food Festival / Stalls </a:t>
            </a:r>
            <a:endParaRPr sz="2000">
              <a:solidFill>
                <a:schemeClr val="accent2"/>
              </a:solidFill>
              <a:latin typeface="Calibri"/>
              <a:ea typeface="Calibri"/>
              <a:cs typeface="Calibri"/>
              <a:sym typeface="Calibri"/>
            </a:endParaRPr>
          </a:p>
          <a:p>
            <a:pPr algn="l" indent="-355600" lvl="0" marL="457200" marR="0" rtl="0">
              <a:lnSpc>
                <a:spcPct val="90000"/>
              </a:lnSpc>
              <a:spcBef>
                <a:spcPts val="0"/>
              </a:spcBef>
              <a:spcAft>
                <a:spcPts val="0"/>
              </a:spcAft>
              <a:buClr>
                <a:srgbClr val="FFD806"/>
              </a:buClr>
              <a:buSzPts val="2000"/>
              <a:buFont typeface="Calibri"/>
              <a:buChar char="●"/>
            </a:pPr>
            <a:r>
              <a:rPr lang="en-US" sz="2000">
                <a:solidFill>
                  <a:schemeClr val="accent2"/>
                </a:solidFill>
                <a:latin typeface="Calibri"/>
                <a:ea typeface="Calibri"/>
                <a:cs typeface="Calibri"/>
                <a:sym typeface="Calibri"/>
              </a:rPr>
              <a:t>CRY America Booths &amp; Stalls</a:t>
            </a:r>
            <a:endParaRPr sz="2000">
              <a:solidFill>
                <a:schemeClr val="accent2"/>
              </a:solidFill>
              <a:latin typeface="Calibri"/>
              <a:ea typeface="Calibri"/>
              <a:cs typeface="Calibri"/>
              <a:sym typeface="Calibri"/>
            </a:endParaRPr>
          </a:p>
        </p:txBody>
      </p:sp>
      <p:sp>
        <p:nvSpPr>
          <p:cNvPr id="281" name="Google Shape;281;g3bd87a06345_0_935"/>
          <p:cNvSpPr txBox="1"/>
          <p:nvPr/>
        </p:nvSpPr>
        <p:spPr>
          <a:xfrm>
            <a:off x="311699" y="3175600"/>
            <a:ext cx="4260300" cy="1847100"/>
          </a:xfrm>
          <a:prstGeom prst="rect">
            <a:avLst/>
          </a:prstGeom>
          <a:noFill/>
          <a:ln cap="flat" cmpd="sng" w="9525">
            <a:solidFill>
              <a:schemeClr val="dk1"/>
            </a:solidFill>
            <a:prstDash val="solid"/>
            <a:round/>
            <a:headEnd len="sm" type="none" w="sm"/>
            <a:tailEnd len="sm" type="none" w="sm"/>
          </a:ln>
        </p:spPr>
        <p:txBody>
          <a:bodyPr anchor="ctr" anchorCtr="0" bIns="91425" lIns="91425" rIns="91425" spcFirstLastPara="1" tIns="91425" wrap="square">
            <a:spAutoFit/>
          </a:bodyPr>
          <a:lstStyle/>
          <a:p>
            <a:pPr algn="l" indent="0" lvl="0" marL="0" rtl="0">
              <a:lnSpc>
                <a:spcPct val="90000"/>
              </a:lnSpc>
              <a:spcBef>
                <a:spcPts val="0"/>
              </a:spcBef>
              <a:spcAft>
                <a:spcPts val="0"/>
              </a:spcAft>
              <a:buNone/>
            </a:pPr>
            <a:r>
              <a:rPr b="1" lang="en-US" sz="2000" u="sng">
                <a:solidFill>
                  <a:schemeClr val="dk1"/>
                </a:solidFill>
                <a:latin typeface="Calibri"/>
                <a:ea typeface="Calibri"/>
                <a:cs typeface="Calibri"/>
                <a:sym typeface="Calibri"/>
              </a:rPr>
              <a:t>Volunteer Retention &amp; Engagement Efforts</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algn="l" indent="-355600" lvl="0" marL="457200" rtl="0">
              <a:lnSpc>
                <a:spcPct val="90000"/>
              </a:lnSpc>
              <a:spcBef>
                <a:spcPts val="0"/>
              </a:spcBef>
              <a:spcAft>
                <a:spcPts val="0"/>
              </a:spcAft>
              <a:buClr>
                <a:srgbClr val="FFD806"/>
              </a:buClr>
              <a:buSzPts val="2000"/>
              <a:buFont typeface="Calibri"/>
              <a:buChar char="●"/>
            </a:pPr>
            <a:r>
              <a:rPr lang="en-US" sz="2000">
                <a:solidFill>
                  <a:schemeClr val="dk1"/>
                </a:solidFill>
                <a:latin typeface="Calibri"/>
                <a:ea typeface="Calibri"/>
                <a:cs typeface="Calibri"/>
                <a:sym typeface="Calibri"/>
              </a:rPr>
              <a:t>Planning, promotion, execution of local community events</a:t>
            </a:r>
            <a:endParaRPr sz="2000">
              <a:solidFill>
                <a:schemeClr val="dk1"/>
              </a:solidFill>
              <a:latin typeface="Calibri"/>
              <a:ea typeface="Calibri"/>
              <a:cs typeface="Calibri"/>
              <a:sym typeface="Calibri"/>
            </a:endParaRPr>
          </a:p>
          <a:p>
            <a:pPr algn="l" indent="-355600" lvl="0" marL="457200" rtl="0">
              <a:lnSpc>
                <a:spcPct val="90000"/>
              </a:lnSpc>
              <a:spcBef>
                <a:spcPts val="0"/>
              </a:spcBef>
              <a:spcAft>
                <a:spcPts val="0"/>
              </a:spcAft>
              <a:buClr>
                <a:srgbClr val="FFD806"/>
              </a:buClr>
              <a:buSzPts val="2000"/>
              <a:buFont typeface="Calibri"/>
              <a:buChar char="●"/>
            </a:pPr>
            <a:r>
              <a:rPr lang="en-US" sz="2000">
                <a:solidFill>
                  <a:schemeClr val="dk1"/>
                </a:solidFill>
                <a:latin typeface="Calibri"/>
                <a:ea typeface="Calibri"/>
                <a:cs typeface="Calibri"/>
                <a:sym typeface="Calibri"/>
              </a:rPr>
              <a:t>Whatsapp groups &amp; F2F meetings </a:t>
            </a:r>
            <a:endParaRPr sz="2000">
              <a:solidFill>
                <a:schemeClr val="dk1"/>
              </a:solidFill>
              <a:latin typeface="Calibri"/>
              <a:ea typeface="Calibri"/>
              <a:cs typeface="Calibri"/>
              <a:sym typeface="Calibri"/>
            </a:endParaRPr>
          </a:p>
          <a:p>
            <a:pPr algn="l" indent="-355600" lvl="0" marL="457200" rtl="0">
              <a:lnSpc>
                <a:spcPct val="90000"/>
              </a:lnSpc>
              <a:spcBef>
                <a:spcPts val="0"/>
              </a:spcBef>
              <a:spcAft>
                <a:spcPts val="0"/>
              </a:spcAft>
              <a:buClr>
                <a:srgbClr val="FFD806"/>
              </a:buClr>
              <a:buSzPts val="2000"/>
              <a:buFont typeface="Calibri"/>
              <a:buChar char="●"/>
            </a:pPr>
            <a:r>
              <a:rPr lang="en-US" sz="2000">
                <a:solidFill>
                  <a:schemeClr val="dk1"/>
                </a:solidFill>
                <a:latin typeface="Calibri"/>
                <a:ea typeface="Calibri"/>
                <a:cs typeface="Calibri"/>
                <a:sym typeface="Calibri"/>
              </a:rPr>
              <a:t>Volunteer appreciation &amp; awards </a:t>
            </a:r>
            <a:endParaRPr sz="2000">
              <a:solidFill>
                <a:schemeClr val="dk1"/>
              </a:solidFill>
            </a:endParaRPr>
          </a:p>
        </p:txBody>
      </p:sp>
      <p:sp>
        <p:nvSpPr>
          <p:cNvPr id="282" name="Google Shape;282;g3bd87a06345_0_935"/>
          <p:cNvSpPr txBox="1"/>
          <p:nvPr/>
        </p:nvSpPr>
        <p:spPr>
          <a:xfrm>
            <a:off x="4828950" y="3667950"/>
            <a:ext cx="3905400" cy="1293000"/>
          </a:xfrm>
          <a:prstGeom prst="rect">
            <a:avLst/>
          </a:prstGeom>
          <a:noFill/>
          <a:ln cap="flat" cmpd="sng" w="9525">
            <a:solidFill>
              <a:schemeClr val="dk1"/>
            </a:solidFill>
            <a:prstDash val="solid"/>
            <a:round/>
            <a:headEnd len="sm" type="none" w="sm"/>
            <a:tailEnd len="sm" type="none" w="sm"/>
          </a:ln>
        </p:spPr>
        <p:txBody>
          <a:bodyPr anchor="ctr" anchorCtr="0" bIns="91425" lIns="91425" rIns="91425" spcFirstLastPara="1" tIns="91425" wrap="square">
            <a:spAutoFit/>
          </a:bodyPr>
          <a:lstStyle/>
          <a:p>
            <a:pPr algn="l" indent="0" lvl="0" marL="0" marR="0" rtl="0">
              <a:lnSpc>
                <a:spcPct val="90000"/>
              </a:lnSpc>
              <a:spcBef>
                <a:spcPts val="0"/>
              </a:spcBef>
              <a:spcAft>
                <a:spcPts val="0"/>
              </a:spcAft>
              <a:buNone/>
            </a:pPr>
            <a:r>
              <a:rPr b="1" lang="en-US" sz="2000" u="sng">
                <a:solidFill>
                  <a:schemeClr val="accent2"/>
                </a:solidFill>
                <a:latin typeface="Calibri"/>
                <a:ea typeface="Calibri"/>
                <a:cs typeface="Calibri"/>
                <a:sym typeface="Calibri"/>
              </a:rPr>
              <a:t>Volunteer Acquisition Efforts</a:t>
            </a:r>
            <a:r>
              <a:rPr lang="en-US" sz="2000">
                <a:solidFill>
                  <a:schemeClr val="accent2"/>
                </a:solidFill>
                <a:latin typeface="Calibri"/>
                <a:ea typeface="Calibri"/>
                <a:cs typeface="Calibri"/>
                <a:sym typeface="Calibri"/>
              </a:rPr>
              <a:t> </a:t>
            </a:r>
            <a:endParaRPr sz="2000">
              <a:solidFill>
                <a:schemeClr val="accent2"/>
              </a:solidFill>
              <a:latin typeface="Calibri"/>
              <a:ea typeface="Calibri"/>
              <a:cs typeface="Calibri"/>
              <a:sym typeface="Calibri"/>
            </a:endParaRPr>
          </a:p>
          <a:p>
            <a:pPr algn="l" indent="-355600" lvl="0" marL="457200" marR="0" rtl="0">
              <a:lnSpc>
                <a:spcPct val="90000"/>
              </a:lnSpc>
              <a:spcBef>
                <a:spcPts val="0"/>
              </a:spcBef>
              <a:spcAft>
                <a:spcPts val="0"/>
              </a:spcAft>
              <a:buClr>
                <a:srgbClr val="FFD806"/>
              </a:buClr>
              <a:buSzPts val="2000"/>
              <a:buFont typeface="Calibri"/>
              <a:buChar char="●"/>
            </a:pPr>
            <a:r>
              <a:rPr lang="en-US" sz="2000">
                <a:solidFill>
                  <a:schemeClr val="accent2"/>
                </a:solidFill>
                <a:latin typeface="Calibri"/>
                <a:ea typeface="Calibri"/>
                <a:cs typeface="Calibri"/>
                <a:sym typeface="Calibri"/>
              </a:rPr>
              <a:t>Volunteer get volunteer</a:t>
            </a:r>
            <a:endParaRPr sz="2000">
              <a:solidFill>
                <a:schemeClr val="accent2"/>
              </a:solidFill>
              <a:latin typeface="Calibri"/>
              <a:ea typeface="Calibri"/>
              <a:cs typeface="Calibri"/>
              <a:sym typeface="Calibri"/>
            </a:endParaRPr>
          </a:p>
          <a:p>
            <a:pPr algn="l" indent="-355600" lvl="0" marL="457200" marR="0" rtl="0">
              <a:lnSpc>
                <a:spcPct val="90000"/>
              </a:lnSpc>
              <a:spcBef>
                <a:spcPts val="0"/>
              </a:spcBef>
              <a:spcAft>
                <a:spcPts val="0"/>
              </a:spcAft>
              <a:buClr>
                <a:srgbClr val="FFD806"/>
              </a:buClr>
              <a:buSzPts val="2000"/>
              <a:buFont typeface="Calibri"/>
              <a:buChar char="●"/>
            </a:pPr>
            <a:r>
              <a:rPr lang="en-US" sz="2000">
                <a:solidFill>
                  <a:schemeClr val="accent2"/>
                </a:solidFill>
                <a:latin typeface="Calibri"/>
                <a:ea typeface="Calibri"/>
                <a:cs typeface="Calibri"/>
                <a:sym typeface="Calibri"/>
              </a:rPr>
              <a:t>Volunteer led events</a:t>
            </a:r>
            <a:endParaRPr sz="2000">
              <a:solidFill>
                <a:schemeClr val="accent2"/>
              </a:solidFill>
              <a:latin typeface="Calibri"/>
              <a:ea typeface="Calibri"/>
              <a:cs typeface="Calibri"/>
              <a:sym typeface="Calibri"/>
            </a:endParaRPr>
          </a:p>
          <a:p>
            <a:pPr algn="l" indent="-355600" lvl="0" marL="457200" marR="0" rtl="0">
              <a:lnSpc>
                <a:spcPct val="90000"/>
              </a:lnSpc>
              <a:spcBef>
                <a:spcPts val="0"/>
              </a:spcBef>
              <a:spcAft>
                <a:spcPts val="0"/>
              </a:spcAft>
              <a:buClr>
                <a:srgbClr val="FFD806"/>
              </a:buClr>
              <a:buSzPts val="2000"/>
              <a:buFont typeface="Calibri"/>
              <a:buChar char="●"/>
            </a:pPr>
            <a:r>
              <a:rPr lang="en-US" sz="2000">
                <a:solidFill>
                  <a:schemeClr val="accent2"/>
                </a:solidFill>
                <a:latin typeface="Calibri"/>
                <a:ea typeface="Calibri"/>
                <a:cs typeface="Calibri"/>
                <a:sym typeface="Calibri"/>
              </a:rPr>
              <a:t>Website &amp; Social media</a:t>
            </a:r>
            <a:r>
              <a:rPr lang="en-US" sz="1800">
                <a:solidFill>
                  <a:schemeClr val="dk1"/>
                </a:solidFill>
                <a:latin typeface="Calibri"/>
                <a:ea typeface="Calibri"/>
                <a:cs typeface="Calibri"/>
                <a:sym typeface="Calibri"/>
              </a:rPr>
              <a:t> </a:t>
            </a:r>
            <a:endParaRPr>
              <a:solidFill>
                <a:schemeClr val="dk1"/>
              </a:solidFill>
            </a:endParaRPr>
          </a:p>
        </p:txBody>
      </p:sp>
    </p:spTree>
  </p:cSld>
  <p:clrMapOvr>
    <a:masterClrMapping/>
  </p:clrMapOvr>
</p:sld>
</file>

<file path=ppt/slides/slide17.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286" name="Shape 286"/>
        <p:cNvGrpSpPr/>
        <p:nvPr/>
      </p:nvGrpSpPr>
      <p:grpSpPr>
        <a:xfrm>
          <a:off x="0" y="0"/>
          <a:ext cx="0" cy="0"/>
          <a:chOff x="0" y="0"/>
          <a:chExt cx="0" cy="0"/>
        </a:xfrm>
      </p:grpSpPr>
      <p:sp>
        <p:nvSpPr>
          <p:cNvPr id="287" name="Google Shape;287;g3bd87a06345_0_990"/>
          <p:cNvSpPr/>
          <p:nvPr/>
        </p:nvSpPr>
        <p:spPr>
          <a:xfrm>
            <a:off x="881750" y="242384"/>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sp>
        <p:nvSpPr>
          <p:cNvPr id="288" name="Google Shape;288;g3bd87a06345_0_990"/>
          <p:cNvSpPr txBox="1"/>
          <p:nvPr/>
        </p:nvSpPr>
        <p:spPr>
          <a:xfrm>
            <a:off x="1306283" y="75053"/>
            <a:ext cx="1735500" cy="685800"/>
          </a:xfrm>
          <a:prstGeom prst="rect">
            <a:avLst/>
          </a:prstGeom>
          <a:noFill/>
          <a:ln>
            <a:noFill/>
          </a:ln>
        </p:spPr>
        <p:txBody>
          <a:bodyPr anchor="ctr"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100"/>
              <a:buFont typeface="Arial"/>
              <a:buNone/>
            </a:pPr>
            <a:r>
              <a:rPr b="1" cap="none" i="0" lang="en-US" strike="noStrike" sz="2000" u="none">
                <a:solidFill>
                  <a:srgbClr val="000000"/>
                </a:solidFill>
                <a:latin typeface="Roboto Serif"/>
                <a:ea typeface="Roboto Serif"/>
                <a:cs typeface="Roboto Serif"/>
                <a:sym typeface="Roboto Serif"/>
              </a:rPr>
              <a:t>CRY Gala’s</a:t>
            </a:r>
            <a:endParaRPr b="1" cap="none" i="0" strike="noStrike" sz="2000" u="none">
              <a:solidFill>
                <a:srgbClr val="000000"/>
              </a:solidFill>
              <a:latin typeface="Roboto Serif"/>
              <a:ea typeface="Roboto Serif"/>
              <a:cs typeface="Roboto Serif"/>
              <a:sym typeface="Roboto Serif"/>
            </a:endParaRPr>
          </a:p>
        </p:txBody>
      </p:sp>
      <p:sp>
        <p:nvSpPr>
          <p:cNvPr id="289" name="Google Shape;289;g3bd87a06345_0_990"/>
          <p:cNvSpPr txBox="1"/>
          <p:nvPr/>
        </p:nvSpPr>
        <p:spPr>
          <a:xfrm>
            <a:off x="203800" y="892800"/>
            <a:ext cx="6945900" cy="4250700"/>
          </a:xfrm>
          <a:prstGeom prst="rect">
            <a:avLst/>
          </a:prstGeom>
          <a:noFill/>
          <a:ln>
            <a:noFill/>
          </a:ln>
        </p:spPr>
        <p:txBody>
          <a:bodyPr anchor="t" anchorCtr="0" bIns="91425" lIns="91425" rIns="91425" spcFirstLastPara="1" tIns="91425" wrap="square">
            <a:noAutofit/>
          </a:bodyPr>
          <a:lstStyle/>
          <a:p>
            <a:pPr algn="l" indent="-311150" lvl="0" marL="285750" marR="0" rtl="0">
              <a:lnSpc>
                <a:spcPct val="100000"/>
              </a:lnSpc>
              <a:spcBef>
                <a:spcPts val="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Our CRY Gala is an evening dedicated to bringing high net worth individuals together for the cause of children</a:t>
            </a:r>
            <a:endParaRPr sz="2000"/>
          </a:p>
          <a:p>
            <a:pPr algn="l" indent="-311150" lvl="0" marL="285750" marR="0" rtl="0">
              <a:lnSpc>
                <a:spcPct val="100000"/>
              </a:lnSpc>
              <a:spcBef>
                <a:spcPts val="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Black-tie fundraising banquet that attracts donors &amp; sponsors from the location</a:t>
            </a:r>
            <a:endParaRPr sz="2000"/>
          </a:p>
          <a:p>
            <a:pPr algn="l" indent="-311150" lvl="0" marL="285750" marR="0" rtl="0">
              <a:lnSpc>
                <a:spcPct val="100000"/>
              </a:lnSpc>
              <a:spcBef>
                <a:spcPts val="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6 Cities: Bay Area, San Diego, Seattle, Austin, Houston, New York</a:t>
            </a:r>
            <a:endParaRPr sz="2000"/>
          </a:p>
          <a:p>
            <a:pPr algn="l" indent="-311150" lvl="0" marL="285750" marR="0" rtl="0">
              <a:lnSpc>
                <a:spcPct val="100000"/>
              </a:lnSpc>
              <a:spcBef>
                <a:spcPts val="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Gala Committees play a key role in successful events</a:t>
            </a:r>
            <a:endParaRPr sz="2000"/>
          </a:p>
          <a:p>
            <a:pPr algn="l" indent="-311150" lvl="0" marL="285750" marR="0" rtl="0">
              <a:lnSpc>
                <a:spcPct val="100000"/>
              </a:lnSpc>
              <a:spcBef>
                <a:spcPts val="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Celebrity Guests elevate interest &amp; fundraising &amp; have included Vivek Oberoi, Arjun Rampal, Sharmila Tagore, Shabana Azmi, Konkona Sen, Usha Uthup, Nirupama Rao, Fareed Zakaria</a:t>
            </a:r>
            <a:endParaRPr sz="2000"/>
          </a:p>
          <a:p>
            <a:pPr algn="l" indent="-311150" lvl="0" marL="285750" marR="0" rtl="0">
              <a:lnSpc>
                <a:spcPct val="100000"/>
              </a:lnSpc>
              <a:spcBef>
                <a:spcPts val="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Corporate Speakers are invited to address the guests</a:t>
            </a:r>
            <a:endParaRPr b="0" cap="none" i="0" strike="noStrike" sz="2000" u="none">
              <a:solidFill>
                <a:srgbClr val="FF9900"/>
              </a:solidFill>
              <a:latin typeface="Calibri"/>
              <a:ea typeface="Calibri"/>
              <a:cs typeface="Calibri"/>
              <a:sym typeface="Calibri"/>
            </a:endParaRPr>
          </a:p>
          <a:p>
            <a:pPr algn="l" indent="0" lvl="0" marL="0" marR="0" rtl="0">
              <a:lnSpc>
                <a:spcPct val="100000"/>
              </a:lnSpc>
              <a:spcBef>
                <a:spcPts val="0"/>
              </a:spcBef>
              <a:spcAft>
                <a:spcPts val="0"/>
              </a:spcAft>
              <a:buNone/>
            </a:pPr>
            <a:br>
              <a:rPr b="0" cap="none" i="0" lang="en-US" strike="noStrike" sz="2000" u="none">
                <a:solidFill>
                  <a:srgbClr val="000000"/>
                </a:solidFill>
                <a:latin typeface="Calibri"/>
                <a:ea typeface="Calibri"/>
                <a:cs typeface="Calibri"/>
                <a:sym typeface="Calibri"/>
              </a:rPr>
            </a:br>
            <a:endParaRPr b="0" cap="none" i="0" strike="noStrike" sz="2000" u="none">
              <a:solidFill>
                <a:schemeClr val="dk1"/>
              </a:solidFill>
              <a:latin typeface="Calibri"/>
              <a:ea typeface="Calibri"/>
              <a:cs typeface="Calibri"/>
              <a:sym typeface="Calibri"/>
            </a:endParaRPr>
          </a:p>
        </p:txBody>
      </p:sp>
      <p:pic>
        <p:nvPicPr>
          <p:cNvPr id="290" name="Google Shape;290;g3bd87a06345_0_990" title="CW0A9598.png"/>
          <p:cNvPicPr preferRelativeResize="0"/>
          <p:nvPr/>
        </p:nvPicPr>
        <p:blipFill rotWithShape="1">
          <a:blip r:embed="rId4">
            <a:alphaModFix/>
          </a:blip>
          <a:srcRect b="43"/>
          <a:stretch/>
        </p:blipFill>
        <p:spPr>
          <a:xfrm>
            <a:off x="6963675" y="1839575"/>
            <a:ext cx="2604850" cy="3271276"/>
          </a:xfrm>
          <a:prstGeom prst="rect">
            <a:avLst/>
          </a:prstGeom>
          <a:noFill/>
          <a:ln>
            <a:noFill/>
          </a:ln>
        </p:spPr>
      </p:pic>
      <p:pic>
        <p:nvPicPr>
          <p:cNvPr id="291" name="Google Shape;291;g3bd87a06345_0_990" title="boy doodle.png"/>
          <p:cNvPicPr preferRelativeResize="0"/>
          <p:nvPr/>
        </p:nvPicPr>
        <p:blipFill rotWithShape="1">
          <a:blip r:embed="rId5">
            <a:alphaModFix/>
          </a:blip>
          <a:srcRect b="8714" r="14200"/>
          <a:stretch/>
        </p:blipFill>
        <p:spPr>
          <a:xfrm>
            <a:off x="147812" y="-99008"/>
            <a:ext cx="998664" cy="1023076"/>
          </a:xfrm>
          <a:prstGeom prst="rect">
            <a:avLst/>
          </a:prstGeom>
          <a:noFill/>
          <a:ln>
            <a:noFill/>
          </a:ln>
        </p:spPr>
      </p:pic>
    </p:spTree>
  </p:cSld>
  <p:clrMapOvr>
    <a:masterClrMapping/>
  </p:clrMapOvr>
</p:sld>
</file>

<file path=ppt/slides/slide18.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295" name="Shape 295"/>
        <p:cNvGrpSpPr/>
        <p:nvPr/>
      </p:nvGrpSpPr>
      <p:grpSpPr>
        <a:xfrm>
          <a:off x="0" y="0"/>
          <a:ext cx="0" cy="0"/>
          <a:chOff x="0" y="0"/>
          <a:chExt cx="0" cy="0"/>
        </a:xfrm>
      </p:grpSpPr>
      <p:sp>
        <p:nvSpPr>
          <p:cNvPr id="296" name="Google Shape;296;p14"/>
          <p:cNvSpPr/>
          <p:nvPr/>
        </p:nvSpPr>
        <p:spPr>
          <a:xfrm>
            <a:off x="951492" y="173225"/>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pic>
        <p:nvPicPr>
          <p:cNvPr id="297" name="Google Shape;297;p14" title="girl doodle.png"/>
          <p:cNvPicPr preferRelativeResize="0"/>
          <p:nvPr/>
        </p:nvPicPr>
        <p:blipFill rotWithShape="1">
          <a:blip r:embed="rId4">
            <a:alphaModFix/>
          </a:blip>
          <a:srcRect b="7304" r="10015"/>
          <a:stretch/>
        </p:blipFill>
        <p:spPr>
          <a:xfrm>
            <a:off x="118626" y="-168674"/>
            <a:ext cx="1132675" cy="1148399"/>
          </a:xfrm>
          <a:prstGeom prst="rect">
            <a:avLst/>
          </a:prstGeom>
          <a:noFill/>
          <a:ln>
            <a:noFill/>
          </a:ln>
        </p:spPr>
      </p:pic>
      <p:sp>
        <p:nvSpPr>
          <p:cNvPr id="298" name="Google Shape;298;p14"/>
          <p:cNvSpPr txBox="1"/>
          <p:nvPr/>
        </p:nvSpPr>
        <p:spPr>
          <a:xfrm>
            <a:off x="1393592" y="156352"/>
            <a:ext cx="2824200" cy="429900"/>
          </a:xfrm>
          <a:prstGeom prst="rect">
            <a:avLst/>
          </a:prstGeom>
          <a:noFill/>
          <a:ln>
            <a:noFill/>
          </a:ln>
        </p:spPr>
        <p:txBody>
          <a:bodyPr anchor="ctr"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100"/>
              <a:buFont typeface="Arial"/>
              <a:buNone/>
            </a:pPr>
            <a:r>
              <a:rPr b="1" cap="none" i="0" lang="en-US" strike="noStrike" sz="2000" u="none">
                <a:solidFill>
                  <a:srgbClr val="000000"/>
                </a:solidFill>
                <a:latin typeface="Roboto Serif"/>
                <a:ea typeface="Roboto Serif"/>
                <a:cs typeface="Roboto Serif"/>
                <a:sym typeface="Roboto Serif"/>
              </a:rPr>
              <a:t>Ways to Give</a:t>
            </a:r>
            <a:endParaRPr b="1" cap="none" i="0" strike="noStrike" sz="2000" u="none">
              <a:solidFill>
                <a:srgbClr val="000000"/>
              </a:solidFill>
              <a:latin typeface="Roboto Serif"/>
              <a:ea typeface="Roboto Serif"/>
              <a:cs typeface="Roboto Serif"/>
              <a:sym typeface="Roboto Serif"/>
            </a:endParaRPr>
          </a:p>
        </p:txBody>
      </p:sp>
      <p:sp>
        <p:nvSpPr>
          <p:cNvPr id="299" name="Google Shape;299;p14"/>
          <p:cNvSpPr txBox="1"/>
          <p:nvPr/>
        </p:nvSpPr>
        <p:spPr>
          <a:xfrm>
            <a:off x="118625" y="785400"/>
            <a:ext cx="8703600" cy="4180800"/>
          </a:xfrm>
          <a:prstGeom prst="rect">
            <a:avLst/>
          </a:prstGeom>
          <a:noFill/>
          <a:ln>
            <a:noFill/>
          </a:ln>
        </p:spPr>
        <p:txBody>
          <a:bodyPr anchor="t" anchorCtr="0" bIns="91425" lIns="91425" rIns="91425" spcFirstLastPara="1" tIns="91425" wrap="square">
            <a:noAutofit/>
          </a:bodyPr>
          <a:lstStyle/>
          <a:p>
            <a:pPr algn="l" indent="-355600" lvl="0" marL="342900" marR="0" rtl="0">
              <a:lnSpc>
                <a:spcPct val="90000"/>
              </a:lnSpc>
              <a:spcBef>
                <a:spcPts val="0"/>
              </a:spcBef>
              <a:spcAft>
                <a:spcPts val="0"/>
              </a:spcAft>
              <a:buClr>
                <a:srgbClr val="FFC000"/>
              </a:buClr>
              <a:buSzPts val="2000"/>
              <a:buFont typeface="Noto Sans Symbols"/>
              <a:buChar char="●"/>
            </a:pPr>
            <a:r>
              <a:rPr b="1" lang="en-US" sz="2000">
                <a:latin typeface="Calibri"/>
                <a:ea typeface="Calibri"/>
                <a:cs typeface="Calibri"/>
                <a:sym typeface="Calibri"/>
              </a:rPr>
              <a:t>Online thro Website, Checks to PO Box, ACH to Eastern Bank</a:t>
            </a:r>
            <a:endParaRPr b="1" sz="2000">
              <a:latin typeface="Calibri"/>
              <a:ea typeface="Calibri"/>
              <a:cs typeface="Calibri"/>
              <a:sym typeface="Calibri"/>
            </a:endParaRPr>
          </a:p>
          <a:p>
            <a:pPr algn="l" indent="0" lvl="0" marL="457200" marR="0" rtl="0">
              <a:lnSpc>
                <a:spcPct val="90000"/>
              </a:lnSpc>
              <a:spcBef>
                <a:spcPts val="0"/>
              </a:spcBef>
              <a:spcAft>
                <a:spcPts val="0"/>
              </a:spcAft>
              <a:buNone/>
            </a:pPr>
            <a:r>
              <a:t/>
            </a:r>
            <a:endParaRPr b="1" sz="2000">
              <a:latin typeface="Calibri"/>
              <a:ea typeface="Calibri"/>
              <a:cs typeface="Calibri"/>
              <a:sym typeface="Calibri"/>
            </a:endParaRPr>
          </a:p>
          <a:p>
            <a:pPr algn="l" indent="-355600" lvl="0" marL="342900" marR="0" rtl="0">
              <a:lnSpc>
                <a:spcPct val="90000"/>
              </a:lnSpc>
              <a:spcBef>
                <a:spcPts val="0"/>
              </a:spcBef>
              <a:spcAft>
                <a:spcPts val="0"/>
              </a:spcAft>
              <a:buClr>
                <a:srgbClr val="FFC000"/>
              </a:buClr>
              <a:buSzPts val="2000"/>
              <a:buFont typeface="Noto Sans Symbols"/>
              <a:buChar char="●"/>
            </a:pPr>
            <a:r>
              <a:rPr b="1" cap="none" i="0" lang="en-US" strike="noStrike" sz="2000" u="none">
                <a:solidFill>
                  <a:srgbClr val="000000"/>
                </a:solidFill>
                <a:latin typeface="Calibri"/>
                <a:ea typeface="Calibri"/>
                <a:cs typeface="Calibri"/>
                <a:sym typeface="Calibri"/>
              </a:rPr>
              <a:t>Monthly Giving </a:t>
            </a:r>
            <a:r>
              <a:rPr b="0" cap="none" i="0" lang="en-US" strike="noStrike" sz="2000" u="none">
                <a:solidFill>
                  <a:srgbClr val="000000"/>
                </a:solidFill>
                <a:latin typeface="Calibri"/>
                <a:ea typeface="Calibri"/>
                <a:cs typeface="Calibri"/>
                <a:sym typeface="Calibri"/>
              </a:rPr>
              <a:t> - builds sustainers for the orgn </a:t>
            </a:r>
            <a:endParaRPr sz="2000">
              <a:latin typeface="Calibri"/>
              <a:ea typeface="Calibri"/>
              <a:cs typeface="Calibri"/>
              <a:sym typeface="Calibri"/>
            </a:endParaRPr>
          </a:p>
          <a:p>
            <a:pPr algn="l" indent="-368300" lvl="1" marL="800100" marR="0" rtl="0">
              <a:lnSpc>
                <a:spcPct val="100000"/>
              </a:lnSpc>
              <a:spcBef>
                <a:spcPts val="0"/>
              </a:spcBef>
              <a:spcAft>
                <a:spcPts val="0"/>
              </a:spcAft>
              <a:buClr>
                <a:srgbClr val="FFC000"/>
              </a:buClr>
              <a:buSzPts val="2000"/>
              <a:buFont typeface="Courier New"/>
              <a:buChar char="○"/>
            </a:pPr>
            <a:r>
              <a:rPr lang="en-US" sz="2000">
                <a:latin typeface="Calibri"/>
                <a:ea typeface="Calibri"/>
                <a:cs typeface="Calibri"/>
                <a:sym typeface="Calibri"/>
              </a:rPr>
              <a:t>CRYAm MG</a:t>
            </a:r>
            <a:endParaRPr sz="2000">
              <a:latin typeface="Calibri"/>
              <a:ea typeface="Calibri"/>
              <a:cs typeface="Calibri"/>
              <a:sym typeface="Calibri"/>
            </a:endParaRPr>
          </a:p>
          <a:p>
            <a:pPr algn="l" indent="-368300" lvl="1" marL="800100" marR="0" rtl="0">
              <a:lnSpc>
                <a:spcPct val="100000"/>
              </a:lnSpc>
              <a:spcBef>
                <a:spcPts val="0"/>
              </a:spcBef>
              <a:spcAft>
                <a:spcPts val="0"/>
              </a:spcAft>
              <a:buClr>
                <a:srgbClr val="FFC000"/>
              </a:buClr>
              <a:buSzPts val="2000"/>
              <a:buFont typeface="Courier New"/>
              <a:buChar char="○"/>
            </a:pPr>
            <a:r>
              <a:rPr lang="en-US" sz="2000">
                <a:latin typeface="Calibri"/>
                <a:ea typeface="Calibri"/>
                <a:cs typeface="Calibri"/>
                <a:sym typeface="Calibri"/>
              </a:rPr>
              <a:t>Corporate EG &amp; Matching</a:t>
            </a:r>
            <a:r>
              <a:rPr b="0" cap="none" i="0" lang="en-US" strike="noStrike" sz="2000" u="none">
                <a:solidFill>
                  <a:srgbClr val="000000"/>
                </a:solidFill>
                <a:latin typeface="Calibri"/>
                <a:ea typeface="Calibri"/>
                <a:cs typeface="Calibri"/>
                <a:sym typeface="Calibri"/>
              </a:rPr>
              <a:t> </a:t>
            </a:r>
            <a:endParaRPr b="0" cap="none" i="0" strike="noStrike" sz="2000" u="none">
              <a:solidFill>
                <a:srgbClr val="FF9900"/>
              </a:solidFill>
              <a:latin typeface="Calibri"/>
              <a:ea typeface="Calibri"/>
              <a:cs typeface="Calibri"/>
              <a:sym typeface="Calibri"/>
            </a:endParaRPr>
          </a:p>
          <a:p>
            <a:pPr algn="l" indent="0" lvl="0" marL="914400" marR="0" rtl="0">
              <a:lnSpc>
                <a:spcPct val="50000"/>
              </a:lnSpc>
              <a:spcBef>
                <a:spcPts val="0"/>
              </a:spcBef>
              <a:spcAft>
                <a:spcPts val="0"/>
              </a:spcAft>
              <a:buClr>
                <a:srgbClr val="000000"/>
              </a:buClr>
              <a:buSzPts val="1800"/>
              <a:buFont typeface="Arial"/>
              <a:buNone/>
            </a:pPr>
            <a:r>
              <a:t/>
            </a:r>
            <a:endParaRPr b="0" cap="none" i="0" strike="noStrike" sz="2000" u="none">
              <a:solidFill>
                <a:srgbClr val="000000"/>
              </a:solidFill>
              <a:latin typeface="Calibri"/>
              <a:ea typeface="Calibri"/>
              <a:cs typeface="Calibri"/>
              <a:sym typeface="Calibri"/>
            </a:endParaRPr>
          </a:p>
          <a:p>
            <a:pPr algn="l" indent="-298450" lvl="0" marL="285750" marR="0" rtl="0">
              <a:lnSpc>
                <a:spcPct val="90000"/>
              </a:lnSpc>
              <a:spcBef>
                <a:spcPts val="0"/>
              </a:spcBef>
              <a:spcAft>
                <a:spcPts val="0"/>
              </a:spcAft>
              <a:buClr>
                <a:srgbClr val="FFC000"/>
              </a:buClr>
              <a:buSzPts val="2000"/>
              <a:buFont typeface="Noto Sans Symbols"/>
              <a:buChar char="●"/>
            </a:pPr>
            <a:r>
              <a:rPr b="1" lang="en-US" sz="2000">
                <a:latin typeface="Calibri"/>
                <a:ea typeface="Calibri"/>
                <a:cs typeface="Calibri"/>
                <a:sym typeface="Calibri"/>
              </a:rPr>
              <a:t>DAF </a:t>
            </a:r>
            <a:r>
              <a:rPr lang="en-US" sz="2000">
                <a:latin typeface="Calibri"/>
                <a:ea typeface="Calibri"/>
                <a:cs typeface="Calibri"/>
                <a:sym typeface="Calibri"/>
              </a:rPr>
              <a:t>- mainly from family foundations</a:t>
            </a:r>
            <a:endParaRPr sz="2000">
              <a:latin typeface="Calibri"/>
              <a:ea typeface="Calibri"/>
              <a:cs typeface="Calibri"/>
              <a:sym typeface="Calibri"/>
            </a:endParaRPr>
          </a:p>
          <a:p>
            <a:pPr algn="l" indent="0" lvl="0" marL="457200" marR="0" rtl="0">
              <a:lnSpc>
                <a:spcPct val="90000"/>
              </a:lnSpc>
              <a:spcBef>
                <a:spcPts val="0"/>
              </a:spcBef>
              <a:spcAft>
                <a:spcPts val="0"/>
              </a:spcAft>
              <a:buNone/>
            </a:pPr>
            <a:r>
              <a:t/>
            </a:r>
            <a:endParaRPr b="1" sz="2000">
              <a:latin typeface="Calibri"/>
              <a:ea typeface="Calibri"/>
              <a:cs typeface="Calibri"/>
              <a:sym typeface="Calibri"/>
            </a:endParaRPr>
          </a:p>
          <a:p>
            <a:pPr algn="l" indent="-298450" lvl="0" marL="285750" marR="0" rtl="0">
              <a:lnSpc>
                <a:spcPct val="90000"/>
              </a:lnSpc>
              <a:spcBef>
                <a:spcPts val="0"/>
              </a:spcBef>
              <a:spcAft>
                <a:spcPts val="0"/>
              </a:spcAft>
              <a:buClr>
                <a:srgbClr val="FFC000"/>
              </a:buClr>
              <a:buSzPts val="2000"/>
              <a:buFont typeface="Noto Sans Symbols"/>
              <a:buChar char="●"/>
            </a:pPr>
            <a:r>
              <a:rPr b="1" cap="none" i="0" lang="en-US" strike="noStrike" sz="2000" u="none">
                <a:solidFill>
                  <a:srgbClr val="000000"/>
                </a:solidFill>
                <a:latin typeface="Calibri"/>
                <a:ea typeface="Calibri"/>
                <a:cs typeface="Calibri"/>
                <a:sym typeface="Calibri"/>
              </a:rPr>
              <a:t>My Occasion &amp; CRY - </a:t>
            </a:r>
            <a:r>
              <a:rPr b="0" cap="none" i="0" lang="en-US" strike="noStrike" sz="2000" u="none">
                <a:solidFill>
                  <a:srgbClr val="000000"/>
                </a:solidFill>
                <a:latin typeface="Calibri"/>
                <a:ea typeface="Calibri"/>
                <a:cs typeface="Calibri"/>
                <a:sym typeface="Calibri"/>
              </a:rPr>
              <a:t>share your special occasion with children  </a:t>
            </a:r>
            <a:endParaRPr b="0" cap="none" i="0" strike="noStrike" sz="2000" u="none">
              <a:solidFill>
                <a:srgbClr val="000000"/>
              </a:solidFill>
              <a:latin typeface="Calibri"/>
              <a:ea typeface="Calibri"/>
              <a:cs typeface="Calibri"/>
              <a:sym typeface="Calibri"/>
            </a:endParaRPr>
          </a:p>
          <a:p>
            <a:pPr algn="l" indent="0" lvl="0" marL="914400" marR="0" rtl="0">
              <a:lnSpc>
                <a:spcPct val="50000"/>
              </a:lnSpc>
              <a:spcBef>
                <a:spcPts val="0"/>
              </a:spcBef>
              <a:spcAft>
                <a:spcPts val="0"/>
              </a:spcAft>
              <a:buClr>
                <a:srgbClr val="000000"/>
              </a:buClr>
              <a:buSzPts val="1800"/>
              <a:buFont typeface="Arial"/>
              <a:buNone/>
            </a:pPr>
            <a:r>
              <a:t/>
            </a:r>
            <a:endParaRPr b="0" cap="none" i="0" strike="noStrike" sz="2000" u="none">
              <a:solidFill>
                <a:srgbClr val="000000"/>
              </a:solidFill>
              <a:latin typeface="Calibri"/>
              <a:ea typeface="Calibri"/>
              <a:cs typeface="Calibri"/>
              <a:sym typeface="Calibri"/>
            </a:endParaRPr>
          </a:p>
          <a:p>
            <a:pPr algn="l" indent="-298450" lvl="0" marL="285750" marR="0" rtl="0">
              <a:lnSpc>
                <a:spcPct val="90000"/>
              </a:lnSpc>
              <a:spcBef>
                <a:spcPts val="0"/>
              </a:spcBef>
              <a:spcAft>
                <a:spcPts val="0"/>
              </a:spcAft>
              <a:buClr>
                <a:srgbClr val="FFC000"/>
              </a:buClr>
              <a:buSzPts val="2000"/>
              <a:buFont typeface="Noto Sans Symbols"/>
              <a:buChar char="●"/>
            </a:pPr>
            <a:r>
              <a:rPr b="1" cap="none" i="0" lang="en-US" strike="noStrike" sz="2000" u="none">
                <a:solidFill>
                  <a:srgbClr val="000000"/>
                </a:solidFill>
                <a:latin typeface="Calibri"/>
                <a:ea typeface="Calibri"/>
                <a:cs typeface="Calibri"/>
                <a:sym typeface="Calibri"/>
              </a:rPr>
              <a:t>Direct Project Funding - </a:t>
            </a:r>
            <a:r>
              <a:rPr lang="en-US" sz="2000">
                <a:latin typeface="Calibri"/>
                <a:ea typeface="Calibri"/>
                <a:cs typeface="Calibri"/>
                <a:sym typeface="Calibri"/>
              </a:rPr>
              <a:t>s</a:t>
            </a:r>
            <a:r>
              <a:rPr b="0" cap="none" i="0" lang="en-US" strike="noStrike" sz="2000" u="none">
                <a:solidFill>
                  <a:srgbClr val="000000"/>
                </a:solidFill>
                <a:latin typeface="Calibri"/>
                <a:ea typeface="Calibri"/>
                <a:cs typeface="Calibri"/>
                <a:sym typeface="Calibri"/>
              </a:rPr>
              <a:t>upport a project of your choice $2500+ </a:t>
            </a:r>
            <a:endParaRPr b="0" cap="none" i="0" strike="noStrike" sz="2000" u="none">
              <a:solidFill>
                <a:srgbClr val="000000"/>
              </a:solidFill>
              <a:latin typeface="Calibri"/>
              <a:ea typeface="Calibri"/>
              <a:cs typeface="Calibri"/>
              <a:sym typeface="Calibri"/>
            </a:endParaRPr>
          </a:p>
          <a:p>
            <a:pPr algn="l" indent="0" lvl="0" marL="914400" marR="0" rtl="0">
              <a:lnSpc>
                <a:spcPct val="50000"/>
              </a:lnSpc>
              <a:spcBef>
                <a:spcPts val="0"/>
              </a:spcBef>
              <a:spcAft>
                <a:spcPts val="0"/>
              </a:spcAft>
              <a:buClr>
                <a:srgbClr val="000000"/>
              </a:buClr>
              <a:buSzPts val="1800"/>
              <a:buFont typeface="Arial"/>
              <a:buNone/>
            </a:pPr>
            <a:r>
              <a:t/>
            </a:r>
            <a:endParaRPr b="0" cap="none" i="0" strike="noStrike" sz="2000" u="none">
              <a:solidFill>
                <a:srgbClr val="000000"/>
              </a:solidFill>
              <a:latin typeface="Calibri"/>
              <a:ea typeface="Calibri"/>
              <a:cs typeface="Calibri"/>
              <a:sym typeface="Calibri"/>
            </a:endParaRPr>
          </a:p>
          <a:p>
            <a:pPr algn="l" indent="-298450" lvl="0" marL="285750" marR="0" rtl="0">
              <a:lnSpc>
                <a:spcPct val="90000"/>
              </a:lnSpc>
              <a:spcBef>
                <a:spcPts val="0"/>
              </a:spcBef>
              <a:spcAft>
                <a:spcPts val="0"/>
              </a:spcAft>
              <a:buClr>
                <a:srgbClr val="FFC000"/>
              </a:buClr>
              <a:buSzPts val="2000"/>
              <a:buFont typeface="Noto Sans Symbols"/>
              <a:buChar char="●"/>
            </a:pPr>
            <a:r>
              <a:rPr b="1" cap="none" i="0" lang="en-US" strike="noStrike" sz="2000" u="none">
                <a:solidFill>
                  <a:srgbClr val="000000"/>
                </a:solidFill>
                <a:latin typeface="Calibri"/>
                <a:ea typeface="Calibri"/>
                <a:cs typeface="Calibri"/>
                <a:sym typeface="Calibri"/>
              </a:rPr>
              <a:t>Stock Donations </a:t>
            </a:r>
            <a:endParaRPr b="0" cap="none" i="0" strike="noStrike" sz="2000" u="none">
              <a:solidFill>
                <a:srgbClr val="000000"/>
              </a:solidFill>
              <a:latin typeface="Calibri"/>
              <a:ea typeface="Calibri"/>
              <a:cs typeface="Calibri"/>
              <a:sym typeface="Calibri"/>
            </a:endParaRPr>
          </a:p>
          <a:p>
            <a:pPr algn="l" indent="0" lvl="0" marL="914400" marR="0" rtl="0">
              <a:lnSpc>
                <a:spcPct val="50000"/>
              </a:lnSpc>
              <a:spcBef>
                <a:spcPts val="0"/>
              </a:spcBef>
              <a:spcAft>
                <a:spcPts val="0"/>
              </a:spcAft>
              <a:buClr>
                <a:srgbClr val="000000"/>
              </a:buClr>
              <a:buSzPts val="1800"/>
              <a:buFont typeface="Arial"/>
              <a:buNone/>
            </a:pPr>
            <a:r>
              <a:t/>
            </a:r>
            <a:endParaRPr b="0" cap="none" i="0" strike="noStrike" sz="2000" u="none">
              <a:solidFill>
                <a:srgbClr val="000000"/>
              </a:solidFill>
              <a:latin typeface="Calibri"/>
              <a:ea typeface="Calibri"/>
              <a:cs typeface="Calibri"/>
              <a:sym typeface="Calibri"/>
            </a:endParaRPr>
          </a:p>
          <a:p>
            <a:pPr algn="l" indent="-298450" lvl="0" marL="285750" marR="0" rtl="0">
              <a:lnSpc>
                <a:spcPct val="90000"/>
              </a:lnSpc>
              <a:spcBef>
                <a:spcPts val="0"/>
              </a:spcBef>
              <a:spcAft>
                <a:spcPts val="0"/>
              </a:spcAft>
              <a:buClr>
                <a:srgbClr val="FFC000"/>
              </a:buClr>
              <a:buSzPts val="2000"/>
              <a:buFont typeface="Noto Sans Symbols"/>
              <a:buChar char="●"/>
            </a:pPr>
            <a:r>
              <a:rPr b="1" cap="none" i="0" lang="en-US" strike="noStrike" sz="2000" u="none">
                <a:solidFill>
                  <a:srgbClr val="000000"/>
                </a:solidFill>
                <a:latin typeface="Calibri"/>
                <a:ea typeface="Calibri"/>
                <a:cs typeface="Calibri"/>
                <a:sym typeface="Calibri"/>
              </a:rPr>
              <a:t>Legacy Giving</a:t>
            </a:r>
            <a:r>
              <a:rPr b="1" lang="en-US" sz="2000">
                <a:latin typeface="Calibri"/>
                <a:ea typeface="Calibri"/>
                <a:cs typeface="Calibri"/>
                <a:sym typeface="Calibri"/>
              </a:rPr>
              <a:t> - </a:t>
            </a:r>
            <a:r>
              <a:rPr b="0" cap="none" i="0" lang="en-US" strike="noStrike" sz="2000" u="none">
                <a:solidFill>
                  <a:srgbClr val="000000"/>
                </a:solidFill>
                <a:latin typeface="Calibri"/>
                <a:ea typeface="Calibri"/>
                <a:cs typeface="Calibri"/>
                <a:sym typeface="Calibri"/>
              </a:rPr>
              <a:t> add CRY America as a beneficiary to your will or</a:t>
            </a:r>
            <a:endParaRPr b="0" cap="none" i="0" strike="noStrike" sz="2000" u="none">
              <a:solidFill>
                <a:srgbClr val="000000"/>
              </a:solidFill>
              <a:latin typeface="Calibri"/>
              <a:ea typeface="Calibri"/>
              <a:cs typeface="Calibri"/>
              <a:sym typeface="Calibri"/>
            </a:endParaRPr>
          </a:p>
          <a:p>
            <a:pPr algn="l" indent="0" lvl="0" marL="457200" marR="0" rtl="0">
              <a:lnSpc>
                <a:spcPct val="90000"/>
              </a:lnSpc>
              <a:spcBef>
                <a:spcPts val="0"/>
              </a:spcBef>
              <a:spcAft>
                <a:spcPts val="0"/>
              </a:spcAft>
              <a:buNone/>
            </a:pPr>
            <a:r>
              <a:rPr b="0" cap="none" i="0" lang="en-US" strike="noStrike" sz="2000" u="none">
                <a:solidFill>
                  <a:srgbClr val="000000"/>
                </a:solidFill>
                <a:latin typeface="Calibri"/>
                <a:ea typeface="Calibri"/>
                <a:cs typeface="Calibri"/>
                <a:sym typeface="Calibri"/>
              </a:rPr>
              <a:t> trust</a:t>
            </a:r>
            <a:endParaRPr b="0" cap="none" i="0" strike="noStrike" sz="2000" u="none">
              <a:solidFill>
                <a:srgbClr val="FF9900"/>
              </a:solidFill>
              <a:latin typeface="Calibri"/>
              <a:ea typeface="Calibri"/>
              <a:cs typeface="Calibri"/>
              <a:sym typeface="Calibri"/>
            </a:endParaRPr>
          </a:p>
          <a:p>
            <a:pPr algn="l" indent="-209550" lvl="0" marL="285750" marR="0" rtl="0">
              <a:lnSpc>
                <a:spcPct val="100000"/>
              </a:lnSpc>
              <a:spcBef>
                <a:spcPts val="0"/>
              </a:spcBef>
              <a:spcAft>
                <a:spcPts val="0"/>
              </a:spcAft>
              <a:buClr>
                <a:srgbClr val="FFC000"/>
              </a:buClr>
              <a:buSzPts val="1200"/>
              <a:buFont typeface="Noto Sans Symbols"/>
              <a:buNone/>
            </a:pPr>
            <a:r>
              <a:t/>
            </a:r>
            <a:endParaRPr b="0" cap="none" i="0" strike="noStrike" sz="2000" u="none">
              <a:solidFill>
                <a:schemeClr val="dk1"/>
              </a:solidFill>
              <a:latin typeface="Calibri"/>
              <a:ea typeface="Calibri"/>
              <a:cs typeface="Calibri"/>
              <a:sym typeface="Calibri"/>
            </a:endParaRPr>
          </a:p>
        </p:txBody>
      </p:sp>
      <p:pic>
        <p:nvPicPr>
          <p:cNvPr id="300" name="Google Shape;300;p14"/>
          <p:cNvPicPr preferRelativeResize="0"/>
          <p:nvPr/>
        </p:nvPicPr>
        <p:blipFill rotWithShape="1">
          <a:blip r:embed="rId5">
            <a:alphaModFix/>
          </a:blip>
          <a:srcRect b="21" r="35"/>
          <a:stretch/>
        </p:blipFill>
        <p:spPr>
          <a:xfrm>
            <a:off x="6834275" y="2820350"/>
            <a:ext cx="2270301" cy="2290027"/>
          </a:xfrm>
          <a:prstGeom prst="rect">
            <a:avLst/>
          </a:prstGeom>
          <a:noFill/>
          <a:ln>
            <a:noFill/>
          </a:ln>
        </p:spPr>
      </p:pic>
    </p:spTree>
  </p:cSld>
  <p:clrMapOvr>
    <a:masterClrMapping/>
  </p:clrMapOvr>
</p:sld>
</file>

<file path=ppt/slides/slide19.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304" name="Shape 304"/>
        <p:cNvGrpSpPr/>
        <p:nvPr/>
      </p:nvGrpSpPr>
      <p:grpSpPr>
        <a:xfrm>
          <a:off x="0" y="0"/>
          <a:ext cx="0" cy="0"/>
          <a:chOff x="0" y="0"/>
          <a:chExt cx="0" cy="0"/>
        </a:xfrm>
      </p:grpSpPr>
      <p:sp>
        <p:nvSpPr>
          <p:cNvPr id="305" name="Google Shape;305;p15"/>
          <p:cNvSpPr/>
          <p:nvPr/>
        </p:nvSpPr>
        <p:spPr>
          <a:xfrm>
            <a:off x="881750" y="179849"/>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sp>
        <p:nvSpPr>
          <p:cNvPr id="306" name="Google Shape;306;p15"/>
          <p:cNvSpPr txBox="1"/>
          <p:nvPr/>
        </p:nvSpPr>
        <p:spPr>
          <a:xfrm>
            <a:off x="1371600" y="107017"/>
            <a:ext cx="4402500" cy="549600"/>
          </a:xfrm>
          <a:prstGeom prst="rect">
            <a:avLst/>
          </a:prstGeom>
          <a:noFill/>
          <a:ln>
            <a:noFill/>
          </a:ln>
        </p:spPr>
        <p:txBody>
          <a:bodyPr anchor="ctr"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100"/>
              <a:buFont typeface="Arial"/>
              <a:buNone/>
            </a:pPr>
            <a:r>
              <a:rPr b="1" cap="none" i="0" lang="en-US" strike="noStrike" sz="2000" u="none">
                <a:solidFill>
                  <a:srgbClr val="000000"/>
                </a:solidFill>
                <a:latin typeface="Roboto Serif"/>
                <a:ea typeface="Roboto Serif"/>
                <a:cs typeface="Roboto Serif"/>
                <a:sym typeface="Roboto Serif"/>
              </a:rPr>
              <a:t>Corporates &amp; Foundations</a:t>
            </a:r>
            <a:endParaRPr b="1" cap="none" i="0" strike="noStrike" sz="2000" u="none">
              <a:solidFill>
                <a:srgbClr val="000000"/>
              </a:solidFill>
              <a:latin typeface="Roboto Serif"/>
              <a:ea typeface="Roboto Serif"/>
              <a:cs typeface="Roboto Serif"/>
              <a:sym typeface="Roboto Serif"/>
            </a:endParaRPr>
          </a:p>
        </p:txBody>
      </p:sp>
      <p:sp>
        <p:nvSpPr>
          <p:cNvPr id="307" name="Google Shape;307;p15"/>
          <p:cNvSpPr txBox="1"/>
          <p:nvPr/>
        </p:nvSpPr>
        <p:spPr>
          <a:xfrm>
            <a:off x="114650" y="665624"/>
            <a:ext cx="9067500" cy="5511900"/>
          </a:xfrm>
          <a:prstGeom prst="rect">
            <a:avLst/>
          </a:prstGeom>
          <a:noFill/>
          <a:ln>
            <a:noFill/>
          </a:ln>
        </p:spPr>
        <p:txBody>
          <a:bodyPr anchor="t" anchorCtr="0" bIns="91425" lIns="91425" rIns="91425" spcFirstLastPara="1" tIns="91425" wrap="square">
            <a:noAutofit/>
          </a:bodyPr>
          <a:lstStyle/>
          <a:p>
            <a:pPr algn="l" indent="-355600" lvl="0" marL="342900" marR="0" rtl="0">
              <a:lnSpc>
                <a:spcPct val="90000"/>
              </a:lnSpc>
              <a:spcBef>
                <a:spcPts val="0"/>
              </a:spcBef>
              <a:spcAft>
                <a:spcPts val="0"/>
              </a:spcAft>
              <a:buClr>
                <a:srgbClr val="FFC000"/>
              </a:buClr>
              <a:buSzPts val="2000"/>
              <a:buFont typeface="Calibri"/>
              <a:buChar char="▪"/>
            </a:pPr>
            <a:r>
              <a:rPr b="1" cap="none" i="0" lang="en-US" strike="noStrike" sz="2000" u="none">
                <a:solidFill>
                  <a:srgbClr val="000000"/>
                </a:solidFill>
                <a:latin typeface="Calibri"/>
                <a:ea typeface="Calibri"/>
                <a:cs typeface="Calibri"/>
                <a:sym typeface="Calibri"/>
              </a:rPr>
              <a:t>Event Sponsorships   </a:t>
            </a:r>
            <a:endParaRPr b="1" cap="none" i="0" strike="noStrike" sz="2000" u="none">
              <a:solidFill>
                <a:srgbClr val="F0AD00"/>
              </a:solidFill>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b="0" cap="none" i="0" lang="en-US" strike="noStrike" sz="2000" u="none">
                <a:solidFill>
                  <a:srgbClr val="000000"/>
                </a:solidFill>
                <a:latin typeface="Calibri"/>
                <a:ea typeface="Calibri"/>
                <a:cs typeface="Calibri"/>
                <a:sym typeface="Calibri"/>
              </a:rPr>
              <a:t>Support CRY America Events such as the CRY Galas, CRY Walk, CRYket, CRY Dandia etc</a:t>
            </a:r>
            <a:endParaRPr b="0" cap="none" i="0" strike="noStrike" sz="2000" u="none">
              <a:solidFill>
                <a:srgbClr val="FF9900"/>
              </a:solidFill>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b="0" cap="none" i="0" lang="en-US" strike="noStrike" sz="2000" u="none">
                <a:solidFill>
                  <a:srgbClr val="000000"/>
                </a:solidFill>
                <a:latin typeface="Calibri"/>
                <a:ea typeface="Calibri"/>
                <a:cs typeface="Calibri"/>
                <a:sym typeface="Calibri"/>
              </a:rPr>
              <a:t>Promote your business &amp; benefit children </a:t>
            </a:r>
            <a:endParaRPr b="0" cap="none" i="0" strike="noStrike" sz="2000" u="none">
              <a:solidFill>
                <a:srgbClr val="000000"/>
              </a:solidFill>
              <a:latin typeface="Calibri"/>
              <a:ea typeface="Calibri"/>
              <a:cs typeface="Calibri"/>
              <a:sym typeface="Calibri"/>
            </a:endParaRPr>
          </a:p>
          <a:p>
            <a:pPr algn="l" indent="0" lvl="1" marL="457200" marR="0" rtl="0">
              <a:lnSpc>
                <a:spcPct val="90000"/>
              </a:lnSpc>
              <a:spcBef>
                <a:spcPts val="0"/>
              </a:spcBef>
              <a:spcAft>
                <a:spcPts val="0"/>
              </a:spcAft>
              <a:buClr>
                <a:srgbClr val="000000"/>
              </a:buClr>
              <a:buSzPts val="1800"/>
              <a:buFont typeface="Arial"/>
              <a:buNone/>
            </a:pPr>
            <a:r>
              <a:rPr b="0" cap="none" i="0" lang="en-US" strike="noStrike" sz="2000" u="none">
                <a:solidFill>
                  <a:srgbClr val="000000"/>
                </a:solidFill>
                <a:latin typeface="Calibri"/>
                <a:ea typeface="Calibri"/>
                <a:cs typeface="Calibri"/>
                <a:sym typeface="Calibri"/>
              </a:rPr>
              <a:t>   </a:t>
            </a:r>
            <a:endParaRPr b="0" cap="none" i="0" strike="noStrike" sz="2000" u="none">
              <a:solidFill>
                <a:srgbClr val="FF9900"/>
              </a:solidFill>
              <a:latin typeface="Calibri"/>
              <a:ea typeface="Calibri"/>
              <a:cs typeface="Calibri"/>
              <a:sym typeface="Calibri"/>
            </a:endParaRPr>
          </a:p>
          <a:p>
            <a:pPr algn="l" indent="-298450" lvl="0" marL="285750" marR="0" rtl="0">
              <a:lnSpc>
                <a:spcPct val="90000"/>
              </a:lnSpc>
              <a:spcBef>
                <a:spcPts val="0"/>
              </a:spcBef>
              <a:spcAft>
                <a:spcPts val="0"/>
              </a:spcAft>
              <a:buClr>
                <a:srgbClr val="FFC000"/>
              </a:buClr>
              <a:buSzPts val="2000"/>
              <a:buFont typeface="Calibri"/>
              <a:buChar char="▪"/>
            </a:pPr>
            <a:r>
              <a:rPr b="1" cap="none" i="0" lang="en-US" strike="noStrike" sz="2000" u="none">
                <a:solidFill>
                  <a:srgbClr val="000000"/>
                </a:solidFill>
                <a:latin typeface="Calibri"/>
                <a:ea typeface="Calibri"/>
                <a:cs typeface="Calibri"/>
                <a:sym typeface="Calibri"/>
              </a:rPr>
              <a:t>Project Grants  </a:t>
            </a:r>
            <a:endParaRPr b="1" cap="none" i="0" strike="noStrike" sz="2000" u="none">
              <a:solidFill>
                <a:srgbClr val="F0AD00"/>
              </a:solidFill>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b="0" cap="none" i="0" lang="en-US" strike="noStrike" sz="2000" u="none">
                <a:solidFill>
                  <a:srgbClr val="000000"/>
                </a:solidFill>
                <a:latin typeface="Calibri"/>
                <a:ea typeface="Calibri"/>
                <a:cs typeface="Calibri"/>
                <a:sym typeface="Calibri"/>
              </a:rPr>
              <a:t>Fund a CRY Project that restores rights to underprivileged children in India or USA by donating $2500 or more </a:t>
            </a:r>
            <a:endParaRPr b="0" cap="none" i="0" strike="noStrike" sz="2000" u="none">
              <a:solidFill>
                <a:srgbClr val="000000"/>
              </a:solidFill>
              <a:latin typeface="Calibri"/>
              <a:ea typeface="Calibri"/>
              <a:cs typeface="Calibri"/>
              <a:sym typeface="Calibri"/>
            </a:endParaRPr>
          </a:p>
          <a:p>
            <a:pPr algn="l" indent="0" lvl="1" marL="457200" marR="0" rtl="0">
              <a:lnSpc>
                <a:spcPct val="90000"/>
              </a:lnSpc>
              <a:spcBef>
                <a:spcPts val="0"/>
              </a:spcBef>
              <a:spcAft>
                <a:spcPts val="0"/>
              </a:spcAft>
              <a:buClr>
                <a:srgbClr val="000000"/>
              </a:buClr>
              <a:buSzPts val="1800"/>
              <a:buFont typeface="Arial"/>
              <a:buNone/>
            </a:pPr>
            <a:r>
              <a:t/>
            </a:r>
            <a:endParaRPr b="0" cap="none" i="0" strike="noStrike" sz="2000" u="none">
              <a:solidFill>
                <a:srgbClr val="FF9900"/>
              </a:solidFill>
              <a:latin typeface="Calibri"/>
              <a:ea typeface="Calibri"/>
              <a:cs typeface="Calibri"/>
              <a:sym typeface="Calibri"/>
            </a:endParaRPr>
          </a:p>
          <a:p>
            <a:pPr algn="l" indent="-298450" lvl="0" marL="285750" marR="0" rtl="0">
              <a:lnSpc>
                <a:spcPct val="90000"/>
              </a:lnSpc>
              <a:spcBef>
                <a:spcPts val="0"/>
              </a:spcBef>
              <a:spcAft>
                <a:spcPts val="0"/>
              </a:spcAft>
              <a:buClr>
                <a:srgbClr val="FFC000"/>
              </a:buClr>
              <a:buSzPts val="2000"/>
              <a:buFont typeface="Noto Sans Symbols"/>
              <a:buChar char="▪"/>
            </a:pPr>
            <a:r>
              <a:rPr b="1" cap="none" i="0" lang="en-US" strike="noStrike" sz="2000" u="none">
                <a:solidFill>
                  <a:srgbClr val="000000"/>
                </a:solidFill>
                <a:latin typeface="Calibri"/>
                <a:ea typeface="Calibri"/>
                <a:cs typeface="Calibri"/>
                <a:sym typeface="Calibri"/>
              </a:rPr>
              <a:t>Matching</a:t>
            </a:r>
            <a:r>
              <a:rPr b="0" cap="none" i="0" lang="en-US" strike="noStrike" sz="2000" u="none">
                <a:solidFill>
                  <a:srgbClr val="000000"/>
                </a:solidFill>
                <a:latin typeface="Calibri"/>
                <a:ea typeface="Calibri"/>
                <a:cs typeface="Calibri"/>
                <a:sym typeface="Calibri"/>
              </a:rPr>
              <a:t> </a:t>
            </a:r>
            <a:r>
              <a:rPr b="1" cap="none" i="0" lang="en-US" strike="noStrike" sz="2000" u="none">
                <a:solidFill>
                  <a:srgbClr val="000000"/>
                </a:solidFill>
                <a:latin typeface="Calibri"/>
                <a:ea typeface="Calibri"/>
                <a:cs typeface="Calibri"/>
                <a:sym typeface="Calibri"/>
              </a:rPr>
              <a:t>Gifts   </a:t>
            </a:r>
            <a:endParaRPr b="1" cap="none" i="0" strike="noStrike" sz="2000" u="none">
              <a:solidFill>
                <a:srgbClr val="F0AD00"/>
              </a:solidFill>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b="0" cap="none" i="0" lang="en-US" strike="noStrike" sz="2000" u="none">
                <a:solidFill>
                  <a:srgbClr val="000000"/>
                </a:solidFill>
                <a:latin typeface="Calibri"/>
                <a:ea typeface="Calibri"/>
                <a:cs typeface="Calibri"/>
                <a:sym typeface="Calibri"/>
              </a:rPr>
              <a:t>Your Company can match every dollar you give to CRY America, allowing every donation you make to be twice as powerful for children</a:t>
            </a:r>
            <a:endParaRPr b="0" cap="none" i="0" strike="noStrike" sz="2000" u="none">
              <a:solidFill>
                <a:srgbClr val="FF9900"/>
              </a:solidFill>
              <a:latin typeface="Calibri"/>
              <a:ea typeface="Calibri"/>
              <a:cs typeface="Calibri"/>
              <a:sym typeface="Calibri"/>
            </a:endParaRPr>
          </a:p>
          <a:p>
            <a:pPr algn="l" indent="-273050" lvl="0" marL="1257300" marR="0" rtl="0">
              <a:lnSpc>
                <a:spcPct val="90000"/>
              </a:lnSpc>
              <a:spcBef>
                <a:spcPts val="0"/>
              </a:spcBef>
              <a:spcAft>
                <a:spcPts val="0"/>
              </a:spcAft>
              <a:buClr>
                <a:srgbClr val="FFC000"/>
              </a:buClr>
              <a:buSzPts val="1100"/>
              <a:buFont typeface="Noto Sans Symbols"/>
              <a:buNone/>
            </a:pPr>
            <a:r>
              <a:t/>
            </a:r>
            <a:endParaRPr b="0" cap="none" i="0" strike="noStrike" sz="2000" u="none">
              <a:solidFill>
                <a:srgbClr val="000000"/>
              </a:solidFill>
              <a:latin typeface="Calibri"/>
              <a:ea typeface="Calibri"/>
              <a:cs typeface="Calibri"/>
              <a:sym typeface="Calibri"/>
            </a:endParaRPr>
          </a:p>
          <a:p>
            <a:pPr algn="l" indent="-355600" lvl="0" marL="342900" marR="0" rtl="0">
              <a:lnSpc>
                <a:spcPct val="90000"/>
              </a:lnSpc>
              <a:spcBef>
                <a:spcPts val="0"/>
              </a:spcBef>
              <a:spcAft>
                <a:spcPts val="0"/>
              </a:spcAft>
              <a:buClr>
                <a:srgbClr val="FFC000"/>
              </a:buClr>
              <a:buSzPts val="2000"/>
              <a:buFont typeface="Calibri"/>
              <a:buChar char="▪"/>
            </a:pPr>
            <a:r>
              <a:rPr b="1" cap="none" i="0" lang="en-US" strike="noStrike" sz="2000" u="none">
                <a:solidFill>
                  <a:srgbClr val="000000"/>
                </a:solidFill>
                <a:latin typeface="Calibri"/>
                <a:ea typeface="Calibri"/>
                <a:cs typeface="Calibri"/>
                <a:sym typeface="Calibri"/>
              </a:rPr>
              <a:t>Employee / Payroll Giving   </a:t>
            </a:r>
            <a:endParaRPr b="1" cap="none" i="0" strike="noStrike" sz="2000" u="none">
              <a:solidFill>
                <a:srgbClr val="F0AD00"/>
              </a:solidFill>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b="0" cap="none" i="0" lang="en-US" strike="noStrike" sz="2000" u="none">
                <a:solidFill>
                  <a:srgbClr val="000000"/>
                </a:solidFill>
                <a:latin typeface="Calibri"/>
                <a:ea typeface="Calibri"/>
                <a:cs typeface="Calibri"/>
                <a:sym typeface="Calibri"/>
              </a:rPr>
              <a:t>Consider monthly payroll giving which your Company will also match </a:t>
            </a:r>
            <a:endParaRPr b="0" cap="none" i="0" strike="noStrike" sz="2000" u="none">
              <a:solidFill>
                <a:srgbClr val="FF9900"/>
              </a:solidFill>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b="0" cap="none" i="0" lang="en-US" strike="noStrike" sz="2000" u="none">
                <a:solidFill>
                  <a:srgbClr val="000000"/>
                </a:solidFill>
                <a:latin typeface="Calibri"/>
                <a:ea typeface="Calibri"/>
                <a:cs typeface="Calibri"/>
                <a:sym typeface="Calibri"/>
              </a:rPr>
              <a:t>Monthly provides sustainable support to children </a:t>
            </a:r>
            <a:endParaRPr b="0" cap="none" i="0" strike="noStrike" sz="2000" u="none">
              <a:solidFill>
                <a:schemeClr val="dk1"/>
              </a:solidFill>
              <a:latin typeface="Calibri"/>
              <a:ea typeface="Calibri"/>
              <a:cs typeface="Calibri"/>
              <a:sym typeface="Calibri"/>
            </a:endParaRPr>
          </a:p>
        </p:txBody>
      </p:sp>
      <p:pic>
        <p:nvPicPr>
          <p:cNvPr id="308" name="Google Shape;308;p15" title="boy doodle.png"/>
          <p:cNvPicPr preferRelativeResize="0"/>
          <p:nvPr/>
        </p:nvPicPr>
        <p:blipFill rotWithShape="1">
          <a:blip r:embed="rId4">
            <a:alphaModFix/>
          </a:blip>
          <a:srcRect b="8714" r="14200"/>
          <a:stretch/>
        </p:blipFill>
        <p:spPr>
          <a:xfrm>
            <a:off x="114650" y="-130276"/>
            <a:ext cx="973450" cy="997250"/>
          </a:xfrm>
          <a:prstGeom prst="rect">
            <a:avLst/>
          </a:prstGeom>
          <a:noFill/>
          <a:ln>
            <a:noFill/>
          </a:ln>
        </p:spPr>
      </p:pic>
    </p:spTree>
  </p:cSld>
  <p:clrMapOvr>
    <a:masterClrMapping/>
  </p:clrMapOvr>
</p:sld>
</file>

<file path=ppt/slides/slide2.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104" name="Shape 104"/>
        <p:cNvGrpSpPr/>
        <p:nvPr/>
      </p:nvGrpSpPr>
      <p:grpSpPr>
        <a:xfrm>
          <a:off x="0" y="0"/>
          <a:ext cx="0" cy="0"/>
          <a:chOff x="0" y="0"/>
          <a:chExt cx="0" cy="0"/>
        </a:xfrm>
      </p:grpSpPr>
      <p:sp>
        <p:nvSpPr>
          <p:cNvPr id="105" name="Google Shape;105;g3bd87a06345_0_53"/>
          <p:cNvSpPr/>
          <p:nvPr/>
        </p:nvSpPr>
        <p:spPr>
          <a:xfrm>
            <a:off x="897400" y="248026"/>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pic>
        <p:nvPicPr>
          <p:cNvPr id="106" name="Google Shape;106;g3bd87a06345_0_53" title="girl doodle.png"/>
          <p:cNvPicPr preferRelativeResize="0"/>
          <p:nvPr/>
        </p:nvPicPr>
        <p:blipFill rotWithShape="1">
          <a:blip r:embed="rId4">
            <a:alphaModFix/>
          </a:blip>
          <a:srcRect b="7971" r="105"/>
          <a:stretch/>
        </p:blipFill>
        <p:spPr>
          <a:xfrm>
            <a:off x="148525" y="-122758"/>
            <a:ext cx="1223074" cy="1108925"/>
          </a:xfrm>
          <a:prstGeom prst="rect">
            <a:avLst/>
          </a:prstGeom>
          <a:noFill/>
          <a:ln>
            <a:noFill/>
          </a:ln>
        </p:spPr>
      </p:pic>
      <p:sp>
        <p:nvSpPr>
          <p:cNvPr id="107" name="Google Shape;107;g3bd87a06345_0_53"/>
          <p:cNvSpPr txBox="1"/>
          <p:nvPr/>
        </p:nvSpPr>
        <p:spPr>
          <a:xfrm>
            <a:off x="1371599" y="138279"/>
            <a:ext cx="1584000" cy="685800"/>
          </a:xfrm>
          <a:prstGeom prst="rect">
            <a:avLst/>
          </a:prstGeom>
          <a:noFill/>
          <a:ln>
            <a:noFill/>
          </a:ln>
        </p:spPr>
        <p:txBody>
          <a:bodyPr anchor="ctr"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100"/>
              <a:buFont typeface="Arial"/>
              <a:buNone/>
            </a:pPr>
            <a:r>
              <a:rPr b="1" lang="en-US" sz="2000">
                <a:latin typeface="Roboto Serif"/>
                <a:ea typeface="Roboto Serif"/>
                <a:cs typeface="Roboto Serif"/>
                <a:sym typeface="Roboto Serif"/>
              </a:rPr>
              <a:t>About U</a:t>
            </a:r>
            <a:r>
              <a:rPr b="1" cap="none" i="0" lang="en-US" strike="noStrike" sz="2000" u="none">
                <a:solidFill>
                  <a:srgbClr val="000000"/>
                </a:solidFill>
              </a:rPr>
              <a:t>s</a:t>
            </a:r>
            <a:endParaRPr b="1" cap="none" i="0" strike="noStrike" sz="2000" u="none">
              <a:solidFill>
                <a:srgbClr val="000000"/>
              </a:solidFill>
            </a:endParaRPr>
          </a:p>
        </p:txBody>
      </p:sp>
      <p:pic>
        <p:nvPicPr>
          <p:cNvPr id="108" name="Google Shape;108;g3bd87a06345_0_53" title="DSC_0687.png"/>
          <p:cNvPicPr preferRelativeResize="0"/>
          <p:nvPr/>
        </p:nvPicPr>
        <p:blipFill rotWithShape="1">
          <a:blip r:embed="rId5">
            <a:alphaModFix/>
          </a:blip>
          <a:srcRect b="54" r="56"/>
          <a:stretch/>
        </p:blipFill>
        <p:spPr>
          <a:xfrm>
            <a:off x="6868425" y="1251025"/>
            <a:ext cx="2366875" cy="3859825"/>
          </a:xfrm>
          <a:prstGeom prst="rect">
            <a:avLst/>
          </a:prstGeom>
          <a:noFill/>
          <a:ln>
            <a:noFill/>
          </a:ln>
        </p:spPr>
      </p:pic>
      <p:sp>
        <p:nvSpPr>
          <p:cNvPr id="109" name="Google Shape;109;g3bd87a06345_0_53"/>
          <p:cNvSpPr txBox="1"/>
          <p:nvPr/>
        </p:nvSpPr>
        <p:spPr>
          <a:xfrm>
            <a:off x="268300" y="954900"/>
            <a:ext cx="7870500" cy="4188600"/>
          </a:xfrm>
          <a:prstGeom prst="rect">
            <a:avLst/>
          </a:prstGeom>
          <a:noFill/>
          <a:ln>
            <a:noFill/>
          </a:ln>
        </p:spPr>
        <p:txBody>
          <a:bodyPr anchor="t" anchorCtr="0" bIns="45700" lIns="91425" rIns="91425" spcFirstLastPara="1" tIns="45700" wrap="square">
            <a:noAutofit/>
          </a:bodyPr>
          <a:lstStyle/>
          <a:p>
            <a:pPr algn="just" indent="-311150" lvl="0" marL="285750" marR="0" rtl="0">
              <a:lnSpc>
                <a:spcPct val="100000"/>
              </a:lnSpc>
              <a:spcBef>
                <a:spcPts val="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Our name is CRY, Child Rights and You America Inc [DBA: CRY America]</a:t>
            </a:r>
            <a:endParaRPr b="0" cap="none" i="0" strike="noStrike" sz="2000" u="none">
              <a:solidFill>
                <a:srgbClr val="FF9900"/>
              </a:solidFill>
              <a:latin typeface="Calibri"/>
              <a:ea typeface="Calibri"/>
              <a:cs typeface="Calibri"/>
              <a:sym typeface="Calibri"/>
            </a:endParaRPr>
          </a:p>
          <a:p>
            <a:pPr algn="just" indent="-311150" lvl="0" marL="285750" marR="0" rtl="0">
              <a:lnSpc>
                <a:spcPct val="100000"/>
              </a:lnSpc>
              <a:spcBef>
                <a:spcPts val="40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A 501c3 non-profit organization registered in USA</a:t>
            </a:r>
            <a:endParaRPr b="0" cap="none" i="0" strike="noStrike" sz="2000" u="none">
              <a:solidFill>
                <a:srgbClr val="FF9900"/>
              </a:solidFill>
              <a:latin typeface="Calibri"/>
              <a:ea typeface="Calibri"/>
              <a:cs typeface="Calibri"/>
              <a:sym typeface="Calibri"/>
            </a:endParaRPr>
          </a:p>
          <a:p>
            <a:pPr algn="just" indent="-311150" lvl="0" marL="285750" marR="0" rtl="0">
              <a:lnSpc>
                <a:spcPct val="100000"/>
              </a:lnSpc>
              <a:spcBef>
                <a:spcPts val="40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All donations to CRY America are tax exempt</a:t>
            </a:r>
            <a:endParaRPr b="0" cap="none" i="0" strike="noStrike" sz="2000" u="none">
              <a:solidFill>
                <a:srgbClr val="FF9900"/>
              </a:solidFill>
              <a:latin typeface="Calibri"/>
              <a:ea typeface="Calibri"/>
              <a:cs typeface="Calibri"/>
              <a:sym typeface="Calibri"/>
            </a:endParaRPr>
          </a:p>
          <a:p>
            <a:pPr algn="just" indent="-311150" lvl="0" marL="285750" marR="0" rtl="0">
              <a:lnSpc>
                <a:spcPct val="100000"/>
              </a:lnSpc>
              <a:spcBef>
                <a:spcPts val="40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Work for underprivileged children, especially Indian</a:t>
            </a:r>
            <a:endParaRPr b="0" cap="none" i="0" strike="noStrike" sz="2000" u="none">
              <a:solidFill>
                <a:srgbClr val="FF9900"/>
              </a:solidFill>
              <a:latin typeface="Calibri"/>
              <a:ea typeface="Calibri"/>
              <a:cs typeface="Calibri"/>
              <a:sym typeface="Calibri"/>
            </a:endParaRPr>
          </a:p>
          <a:p>
            <a:pPr algn="just" indent="-311150" lvl="0" marL="285750" marR="0" rtl="0">
              <a:lnSpc>
                <a:spcPct val="100000"/>
              </a:lnSpc>
              <a:spcBef>
                <a:spcPts val="40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We believe every child deserves a happy, healthy &amp; creative childhood</a:t>
            </a:r>
            <a:endParaRPr b="0" cap="none" i="0" strike="noStrike" sz="2000" u="none">
              <a:solidFill>
                <a:srgbClr val="FF9900"/>
              </a:solidFill>
              <a:latin typeface="Calibri"/>
              <a:ea typeface="Calibri"/>
              <a:cs typeface="Calibri"/>
              <a:sym typeface="Calibri"/>
            </a:endParaRPr>
          </a:p>
          <a:p>
            <a:pPr algn="just" indent="-311150" lvl="0" marL="285750" marR="0" rtl="0">
              <a:lnSpc>
                <a:spcPct val="100000"/>
              </a:lnSpc>
              <a:spcBef>
                <a:spcPts val="40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Our values</a:t>
            </a:r>
            <a:endParaRPr b="0" cap="none" i="0" strike="noStrike" sz="2000" u="none">
              <a:solidFill>
                <a:srgbClr val="FF9900"/>
              </a:solidFill>
              <a:latin typeface="Calibri"/>
              <a:ea typeface="Calibri"/>
              <a:cs typeface="Calibri"/>
              <a:sym typeface="Calibri"/>
            </a:endParaRPr>
          </a:p>
          <a:p>
            <a:pPr algn="just" indent="0" lvl="0" marL="0" marR="0" rtl="0">
              <a:lnSpc>
                <a:spcPct val="100000"/>
              </a:lnSpc>
              <a:spcBef>
                <a:spcPts val="0"/>
              </a:spcBef>
              <a:spcAft>
                <a:spcPts val="0"/>
              </a:spcAft>
              <a:buNone/>
            </a:pPr>
            <a:r>
              <a:rPr b="0" cap="none" i="0" lang="en-US" strike="noStrike" sz="2000" u="none">
                <a:solidFill>
                  <a:srgbClr val="FF9900"/>
                </a:solidFill>
                <a:latin typeface="Calibri"/>
                <a:ea typeface="Calibri"/>
                <a:cs typeface="Calibri"/>
                <a:sym typeface="Calibri"/>
              </a:rPr>
              <a:t>        </a:t>
            </a:r>
            <a:r>
              <a:rPr b="0" cap="none" i="0" lang="en-US" strike="noStrike" sz="2000" u="none">
                <a:solidFill>
                  <a:srgbClr val="FFD806"/>
                </a:solidFill>
                <a:latin typeface="Calibri"/>
                <a:ea typeface="Calibri"/>
                <a:cs typeface="Calibri"/>
                <a:sym typeface="Calibri"/>
              </a:rPr>
              <a:t>-</a:t>
            </a:r>
            <a:r>
              <a:rPr b="0" cap="none" i="0" lang="en-US" strike="noStrike" sz="2000" u="none">
                <a:solidFill>
                  <a:srgbClr val="FF9900"/>
                </a:solidFill>
                <a:latin typeface="Calibri"/>
                <a:ea typeface="Calibri"/>
                <a:cs typeface="Calibri"/>
                <a:sym typeface="Calibri"/>
              </a:rPr>
              <a:t> </a:t>
            </a:r>
            <a:r>
              <a:rPr b="0" cap="none" i="0" lang="en-US" strike="noStrike" sz="2000" u="none">
                <a:solidFill>
                  <a:srgbClr val="000000"/>
                </a:solidFill>
                <a:latin typeface="Calibri"/>
                <a:ea typeface="Calibri"/>
                <a:cs typeface="Calibri"/>
                <a:sym typeface="Calibri"/>
              </a:rPr>
              <a:t>Trust</a:t>
            </a:r>
            <a:endParaRPr b="0" cap="none" i="0" strike="noStrike" sz="2000" u="none">
              <a:solidFill>
                <a:srgbClr val="000000"/>
              </a:solidFill>
              <a:latin typeface="Calibri"/>
              <a:ea typeface="Calibri"/>
              <a:cs typeface="Calibri"/>
              <a:sym typeface="Calibri"/>
            </a:endParaRPr>
          </a:p>
          <a:p>
            <a:pPr algn="l" indent="0" lvl="2" marL="0" marR="0" rtl="0">
              <a:lnSpc>
                <a:spcPct val="100000"/>
              </a:lnSpc>
              <a:spcBef>
                <a:spcPts val="0"/>
              </a:spcBef>
              <a:spcAft>
                <a:spcPts val="0"/>
              </a:spcAft>
              <a:buNone/>
            </a:pPr>
            <a:r>
              <a:rPr b="0" cap="none" i="0" lang="en-US" strike="noStrike" sz="2000" u="none">
                <a:solidFill>
                  <a:srgbClr val="000000"/>
                </a:solidFill>
                <a:latin typeface="Calibri"/>
                <a:ea typeface="Calibri"/>
                <a:cs typeface="Calibri"/>
                <a:sym typeface="Calibri"/>
              </a:rPr>
              <a:t>        </a:t>
            </a:r>
            <a:r>
              <a:rPr b="0" cap="none" i="0" lang="en-US" strike="noStrike" sz="2000" u="none">
                <a:solidFill>
                  <a:srgbClr val="FFD806"/>
                </a:solidFill>
                <a:latin typeface="Calibri"/>
                <a:ea typeface="Calibri"/>
                <a:cs typeface="Calibri"/>
                <a:sym typeface="Calibri"/>
              </a:rPr>
              <a:t>-</a:t>
            </a:r>
            <a:r>
              <a:rPr b="0" cap="none" i="0" lang="en-US" strike="noStrike" sz="2000" u="none">
                <a:solidFill>
                  <a:srgbClr val="000000"/>
                </a:solidFill>
                <a:latin typeface="Calibri"/>
                <a:ea typeface="Calibri"/>
                <a:cs typeface="Calibri"/>
                <a:sym typeface="Calibri"/>
              </a:rPr>
              <a:t> Transparency</a:t>
            </a:r>
            <a:endParaRPr b="0" cap="none" i="0" strike="noStrike" sz="2000" u="none">
              <a:solidFill>
                <a:srgbClr val="000000"/>
              </a:solidFill>
              <a:latin typeface="Calibri"/>
              <a:ea typeface="Calibri"/>
              <a:cs typeface="Calibri"/>
              <a:sym typeface="Calibri"/>
            </a:endParaRPr>
          </a:p>
          <a:p>
            <a:pPr algn="l" indent="0" lvl="2" marL="0" marR="0" rtl="0">
              <a:lnSpc>
                <a:spcPct val="100000"/>
              </a:lnSpc>
              <a:spcBef>
                <a:spcPts val="0"/>
              </a:spcBef>
              <a:spcAft>
                <a:spcPts val="0"/>
              </a:spcAft>
              <a:buNone/>
            </a:pPr>
            <a:r>
              <a:rPr b="0" cap="none" i="0" lang="en-US" strike="noStrike" sz="2000" u="none">
                <a:solidFill>
                  <a:srgbClr val="000000"/>
                </a:solidFill>
                <a:latin typeface="Calibri"/>
                <a:ea typeface="Calibri"/>
                <a:cs typeface="Calibri"/>
                <a:sym typeface="Calibri"/>
              </a:rPr>
              <a:t>        </a:t>
            </a:r>
            <a:r>
              <a:rPr b="0" cap="none" i="0" lang="en-US" strike="noStrike" sz="2000" u="none">
                <a:solidFill>
                  <a:srgbClr val="FFD806"/>
                </a:solidFill>
                <a:latin typeface="Calibri"/>
                <a:ea typeface="Calibri"/>
                <a:cs typeface="Calibri"/>
                <a:sym typeface="Calibri"/>
              </a:rPr>
              <a:t>-</a:t>
            </a:r>
            <a:r>
              <a:rPr b="0" cap="none" i="0" lang="en-US" strike="noStrike" sz="2000" u="none">
                <a:solidFill>
                  <a:srgbClr val="000000"/>
                </a:solidFill>
                <a:latin typeface="Calibri"/>
                <a:ea typeface="Calibri"/>
                <a:cs typeface="Calibri"/>
                <a:sym typeface="Calibri"/>
              </a:rPr>
              <a:t> Equality </a:t>
            </a:r>
            <a:endParaRPr b="0" cap="none" i="0" strike="noStrike" sz="2000" u="none">
              <a:solidFill>
                <a:srgbClr val="000000"/>
              </a:solidFill>
              <a:latin typeface="Calibri"/>
              <a:ea typeface="Calibri"/>
              <a:cs typeface="Calibri"/>
              <a:sym typeface="Calibri"/>
            </a:endParaRPr>
          </a:p>
          <a:p>
            <a:pPr algn="l" indent="0" lvl="2" marL="0" marR="0" rtl="0">
              <a:lnSpc>
                <a:spcPct val="100000"/>
              </a:lnSpc>
              <a:spcBef>
                <a:spcPts val="0"/>
              </a:spcBef>
              <a:spcAft>
                <a:spcPts val="0"/>
              </a:spcAft>
              <a:buNone/>
            </a:pPr>
            <a:r>
              <a:rPr b="0" cap="none" i="0" lang="en-US" strike="noStrike" sz="2000" u="none">
                <a:solidFill>
                  <a:srgbClr val="000000"/>
                </a:solidFill>
                <a:latin typeface="Calibri"/>
                <a:ea typeface="Calibri"/>
                <a:cs typeface="Calibri"/>
                <a:sym typeface="Calibri"/>
              </a:rPr>
              <a:t>        </a:t>
            </a:r>
            <a:r>
              <a:rPr b="0" cap="none" i="0" lang="en-US" strike="noStrike" sz="2000" u="none">
                <a:solidFill>
                  <a:srgbClr val="FFD806"/>
                </a:solidFill>
                <a:latin typeface="Calibri"/>
                <a:ea typeface="Calibri"/>
                <a:cs typeface="Calibri"/>
                <a:sym typeface="Calibri"/>
              </a:rPr>
              <a:t>-</a:t>
            </a:r>
            <a:r>
              <a:rPr b="0" cap="none" i="0" lang="en-US" strike="noStrike" sz="2000" u="none">
                <a:solidFill>
                  <a:srgbClr val="000000"/>
                </a:solidFill>
                <a:latin typeface="Calibri"/>
                <a:ea typeface="Calibri"/>
                <a:cs typeface="Calibri"/>
                <a:sym typeface="Calibri"/>
              </a:rPr>
              <a:t> Accountability</a:t>
            </a:r>
            <a:endParaRPr b="0" cap="none" i="0" strike="noStrike" sz="2000" u="none">
              <a:solidFill>
                <a:srgbClr val="000000"/>
              </a:solidFill>
              <a:latin typeface="Calibri"/>
              <a:ea typeface="Calibri"/>
              <a:cs typeface="Calibri"/>
              <a:sym typeface="Calibri"/>
            </a:endParaRPr>
          </a:p>
          <a:p>
            <a:pPr algn="l" indent="0" lvl="2" marL="0" marR="0" rtl="0">
              <a:lnSpc>
                <a:spcPct val="100000"/>
              </a:lnSpc>
              <a:spcBef>
                <a:spcPts val="0"/>
              </a:spcBef>
              <a:spcAft>
                <a:spcPts val="0"/>
              </a:spcAft>
              <a:buNone/>
            </a:pPr>
            <a:r>
              <a:rPr b="0" cap="none" i="0" lang="en-US" strike="noStrike" sz="2000" u="none">
                <a:solidFill>
                  <a:srgbClr val="000000"/>
                </a:solidFill>
                <a:latin typeface="Calibri"/>
                <a:ea typeface="Calibri"/>
                <a:cs typeface="Calibri"/>
                <a:sym typeface="Calibri"/>
              </a:rPr>
              <a:t>        </a:t>
            </a:r>
            <a:r>
              <a:rPr b="0" cap="none" i="0" lang="en-US" strike="noStrike" sz="2000" u="none">
                <a:solidFill>
                  <a:srgbClr val="FFD806"/>
                </a:solidFill>
                <a:latin typeface="Calibri"/>
                <a:ea typeface="Calibri"/>
                <a:cs typeface="Calibri"/>
                <a:sym typeface="Calibri"/>
              </a:rPr>
              <a:t>-</a:t>
            </a:r>
            <a:r>
              <a:rPr b="0" cap="none" i="0" lang="en-US" strike="noStrike" sz="2000" u="none">
                <a:solidFill>
                  <a:srgbClr val="000000"/>
                </a:solidFill>
                <a:latin typeface="Calibri"/>
                <a:ea typeface="Calibri"/>
                <a:cs typeface="Calibri"/>
                <a:sym typeface="Calibri"/>
              </a:rPr>
              <a:t> Collective action</a:t>
            </a:r>
            <a:endParaRPr b="0" cap="none" i="0" strike="noStrike" sz="2000" u="none">
              <a:solidFill>
                <a:srgbClr val="000000"/>
              </a:solidFill>
              <a:latin typeface="Calibri"/>
              <a:ea typeface="Calibri"/>
              <a:cs typeface="Calibri"/>
              <a:sym typeface="Calibri"/>
            </a:endParaRPr>
          </a:p>
          <a:p>
            <a:pPr algn="l" indent="-311150" lvl="0" marL="285750" marR="0" rtl="0">
              <a:lnSpc>
                <a:spcPct val="100000"/>
              </a:lnSpc>
              <a:spcBef>
                <a:spcPts val="40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We believe that each of us, as individuals, can make a difference</a:t>
            </a:r>
            <a:br>
              <a:rPr b="0" cap="none" i="0" lang="en-US" strike="noStrike" sz="2000" u="none">
                <a:solidFill>
                  <a:srgbClr val="000000"/>
                </a:solidFill>
                <a:latin typeface="Calibri"/>
                <a:ea typeface="Calibri"/>
                <a:cs typeface="Calibri"/>
                <a:sym typeface="Calibri"/>
              </a:rPr>
            </a:br>
            <a:endParaRPr b="0" cap="none" i="0" strike="noStrike" sz="2000" u="non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312" name="Shape 312"/>
        <p:cNvGrpSpPr/>
        <p:nvPr/>
      </p:nvGrpSpPr>
      <p:grpSpPr>
        <a:xfrm>
          <a:off x="0" y="0"/>
          <a:ext cx="0" cy="0"/>
          <a:chOff x="0" y="0"/>
          <a:chExt cx="0" cy="0"/>
        </a:xfrm>
      </p:grpSpPr>
      <p:sp>
        <p:nvSpPr>
          <p:cNvPr id="313" name="Google Shape;313;p16"/>
          <p:cNvSpPr/>
          <p:nvPr/>
        </p:nvSpPr>
        <p:spPr>
          <a:xfrm>
            <a:off x="829443" y="172006"/>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pic>
        <p:nvPicPr>
          <p:cNvPr id="314" name="Google Shape;314;p16" title="girl doodle.png"/>
          <p:cNvPicPr preferRelativeResize="0"/>
          <p:nvPr/>
        </p:nvPicPr>
        <p:blipFill rotWithShape="1">
          <a:blip r:embed="rId4">
            <a:alphaModFix/>
          </a:blip>
          <a:srcRect b="12697" r="11188"/>
          <a:stretch/>
        </p:blipFill>
        <p:spPr>
          <a:xfrm>
            <a:off x="134081" y="-166150"/>
            <a:ext cx="1047494" cy="1013450"/>
          </a:xfrm>
          <a:prstGeom prst="rect">
            <a:avLst/>
          </a:prstGeom>
          <a:noFill/>
          <a:ln>
            <a:noFill/>
          </a:ln>
        </p:spPr>
      </p:pic>
      <p:sp>
        <p:nvSpPr>
          <p:cNvPr id="315" name="Google Shape;315;p16"/>
          <p:cNvSpPr txBox="1"/>
          <p:nvPr/>
        </p:nvSpPr>
        <p:spPr>
          <a:xfrm>
            <a:off x="1319299" y="-35"/>
            <a:ext cx="6412800" cy="784800"/>
          </a:xfrm>
          <a:prstGeom prst="rect">
            <a:avLst/>
          </a:prstGeom>
          <a:noFill/>
          <a:ln>
            <a:noFill/>
          </a:ln>
        </p:spPr>
        <p:txBody>
          <a:bodyPr anchor="ctr"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100"/>
              <a:buFont typeface="Arial"/>
              <a:buNone/>
            </a:pPr>
            <a:r>
              <a:rPr b="1" lang="en-US" sz="2000">
                <a:latin typeface="Roboto Serif"/>
                <a:ea typeface="Roboto Serif"/>
                <a:cs typeface="Roboto Serif"/>
                <a:sym typeface="Roboto Serif"/>
              </a:rPr>
              <a:t>CRY America Website, </a:t>
            </a:r>
            <a:r>
              <a:rPr b="1" cap="none" i="0" lang="en-US" strike="noStrike" sz="2000" u="none">
                <a:solidFill>
                  <a:srgbClr val="000000"/>
                </a:solidFill>
                <a:latin typeface="Roboto Serif"/>
                <a:ea typeface="Roboto Serif"/>
                <a:cs typeface="Roboto Serif"/>
                <a:sym typeface="Roboto Serif"/>
              </a:rPr>
              <a:t>Media &amp; Social Media</a:t>
            </a:r>
            <a:endParaRPr b="1" cap="none" i="0" strike="noStrike" sz="2000" u="none">
              <a:solidFill>
                <a:srgbClr val="000000"/>
              </a:solidFill>
              <a:latin typeface="Roboto Serif"/>
              <a:ea typeface="Roboto Serif"/>
              <a:cs typeface="Roboto Serif"/>
              <a:sym typeface="Roboto Serif"/>
            </a:endParaRPr>
          </a:p>
        </p:txBody>
      </p:sp>
      <p:sp>
        <p:nvSpPr>
          <p:cNvPr id="316" name="Google Shape;316;p16"/>
          <p:cNvSpPr txBox="1"/>
          <p:nvPr/>
        </p:nvSpPr>
        <p:spPr>
          <a:xfrm>
            <a:off x="134075" y="664025"/>
            <a:ext cx="8844900" cy="4238100"/>
          </a:xfrm>
          <a:prstGeom prst="rect">
            <a:avLst/>
          </a:prstGeom>
          <a:noFill/>
          <a:ln>
            <a:noFill/>
          </a:ln>
        </p:spPr>
        <p:txBody>
          <a:bodyPr anchor="t" anchorCtr="0" bIns="91425" lIns="91425" rIns="91425" spcFirstLastPara="1" tIns="91425" wrap="square">
            <a:noAutofit/>
          </a:bodyPr>
          <a:lstStyle/>
          <a:p>
            <a:pPr algn="l" indent="-355600" lvl="0" marL="457200" rtl="0">
              <a:lnSpc>
                <a:spcPct val="90000"/>
              </a:lnSpc>
              <a:spcBef>
                <a:spcPts val="0"/>
              </a:spcBef>
              <a:spcAft>
                <a:spcPts val="0"/>
              </a:spcAft>
              <a:buClr>
                <a:srgbClr val="FFC000"/>
              </a:buClr>
              <a:buSzPts val="2000"/>
              <a:buFont typeface="Calibri"/>
              <a:buChar char="▪"/>
            </a:pPr>
            <a:r>
              <a:rPr b="1" lang="en-US" sz="2000">
                <a:solidFill>
                  <a:schemeClr val="dk1"/>
                </a:solidFill>
                <a:latin typeface="Calibri"/>
                <a:ea typeface="Calibri"/>
                <a:cs typeface="Calibri"/>
                <a:sym typeface="Calibri"/>
              </a:rPr>
              <a:t>CRY America Websites   </a:t>
            </a:r>
            <a:endParaRPr b="1" sz="2000">
              <a:solidFill>
                <a:srgbClr val="F0AD00"/>
              </a:solidFill>
              <a:latin typeface="Calibri"/>
              <a:ea typeface="Calibri"/>
              <a:cs typeface="Calibri"/>
              <a:sym typeface="Calibri"/>
            </a:endParaRPr>
          </a:p>
          <a:p>
            <a:pPr algn="l" indent="-355600" lvl="1" marL="914400" rtl="0">
              <a:lnSpc>
                <a:spcPct val="90000"/>
              </a:lnSpc>
              <a:spcBef>
                <a:spcPts val="0"/>
              </a:spcBef>
              <a:spcAft>
                <a:spcPts val="0"/>
              </a:spcAft>
              <a:buClr>
                <a:srgbClr val="F0AD00"/>
              </a:buClr>
              <a:buSzPts val="2000"/>
              <a:buFont typeface="Calibri"/>
              <a:buChar char="o"/>
            </a:pPr>
            <a:r>
              <a:rPr lang="en-US" sz="2000">
                <a:solidFill>
                  <a:schemeClr val="dk1"/>
                </a:solidFill>
                <a:latin typeface="Calibri"/>
                <a:ea typeface="Calibri"/>
                <a:cs typeface="Calibri"/>
                <a:sym typeface="Calibri"/>
              </a:rPr>
              <a:t>CRY America Website:</a:t>
            </a:r>
            <a:r>
              <a:rPr lang="en-US" sz="2000" u="sng">
                <a:solidFill>
                  <a:srgbClr val="0000FF"/>
                </a:solidFill>
                <a:latin typeface="Calibri"/>
                <a:ea typeface="Calibri"/>
                <a:cs typeface="Calibri"/>
                <a:sym typeface="Calibri"/>
              </a:rPr>
              <a:t> </a:t>
            </a:r>
            <a:r>
              <a:rPr lang="en-US" sz="2000" u="sng">
                <a:solidFill>
                  <a:srgbClr val="0000FF"/>
                </a:solidFill>
                <a:latin typeface="Calibri"/>
                <a:ea typeface="Calibri"/>
                <a:cs typeface="Calibri"/>
                <a:sym typeface="Calibri"/>
                <a:hlinkClick r:id="rId5">
                  <a:extLst>
                    <a:ext uri="{A12FA001-AC4F-418D-AE19-62706E023703}">
                      <ahyp:hlinkClr val="tx"/>
                    </a:ext>
                  </a:extLst>
                </a:hlinkClick>
              </a:rPr>
              <a:t>cryamerica.org</a:t>
            </a:r>
            <a:r>
              <a:rPr lang="en-US" sz="2000" u="sng">
                <a:solidFill>
                  <a:srgbClr val="0000FF"/>
                </a:solidFill>
                <a:latin typeface="Calibri"/>
                <a:ea typeface="Calibri"/>
                <a:cs typeface="Calibri"/>
                <a:sym typeface="Calibri"/>
              </a:rPr>
              <a:t> </a:t>
            </a:r>
            <a:r>
              <a:rPr lang="en-US" sz="2000" u="sng">
                <a:solidFill>
                  <a:srgbClr val="0000FF"/>
                </a:solidFill>
                <a:latin typeface="Calibri"/>
                <a:ea typeface="Calibri"/>
                <a:cs typeface="Calibri"/>
                <a:sym typeface="Calibri"/>
                <a:hlinkClick r:id="rId6">
                  <a:extLst>
                    <a:ext uri="{A12FA001-AC4F-418D-AE19-62706E023703}">
                      <ahyp:hlinkClr val="tx"/>
                    </a:ext>
                  </a:extLst>
                </a:hlinkClick>
              </a:rPr>
              <a:t>html</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algn="l" indent="-355600" lvl="1" marL="914400" rtl="0">
              <a:lnSpc>
                <a:spcPct val="90000"/>
              </a:lnSpc>
              <a:spcBef>
                <a:spcPts val="0"/>
              </a:spcBef>
              <a:spcAft>
                <a:spcPts val="0"/>
              </a:spcAft>
              <a:buClr>
                <a:srgbClr val="F0AD00"/>
              </a:buClr>
              <a:buSzPts val="2000"/>
              <a:buFont typeface="Calibri"/>
              <a:buChar char="o"/>
            </a:pPr>
            <a:r>
              <a:rPr lang="en-US" sz="2000">
                <a:solidFill>
                  <a:schemeClr val="dk1"/>
                </a:solidFill>
                <a:latin typeface="Calibri"/>
                <a:ea typeface="Calibri"/>
                <a:cs typeface="Calibri"/>
                <a:sym typeface="Calibri"/>
              </a:rPr>
              <a:t>CRY Volunteer Events: </a:t>
            </a:r>
            <a:r>
              <a:rPr lang="en-US" sz="2000" u="sng">
                <a:solidFill>
                  <a:srgbClr val="0000FF"/>
                </a:solidFill>
                <a:latin typeface="Calibri"/>
                <a:ea typeface="Calibri"/>
                <a:cs typeface="Calibri"/>
                <a:sym typeface="Calibri"/>
                <a:hlinkClick r:id="rId7">
                  <a:extLst>
                    <a:ext uri="{A12FA001-AC4F-418D-AE19-62706E023703}">
                      <ahyp:hlinkClr val="tx"/>
                    </a:ext>
                  </a:extLst>
                </a:hlinkClick>
              </a:rPr>
              <a:t>https://events.cryamerica.org/event-category/crywalk/</a:t>
            </a:r>
            <a:endParaRPr sz="2000">
              <a:latin typeface="Calibri"/>
              <a:ea typeface="Calibri"/>
              <a:cs typeface="Calibri"/>
              <a:sym typeface="Calibri"/>
            </a:endParaRPr>
          </a:p>
          <a:p>
            <a:pPr algn="l" indent="-355600" lvl="1" marL="914400" rtl="0">
              <a:lnSpc>
                <a:spcPct val="90000"/>
              </a:lnSpc>
              <a:spcBef>
                <a:spcPts val="0"/>
              </a:spcBef>
              <a:spcAft>
                <a:spcPts val="0"/>
              </a:spcAft>
              <a:buClr>
                <a:srgbClr val="F0AD00"/>
              </a:buClr>
              <a:buSzPts val="2000"/>
              <a:buFont typeface="Calibri"/>
              <a:buChar char="o"/>
            </a:pPr>
            <a:r>
              <a:rPr lang="en-US" sz="2000">
                <a:solidFill>
                  <a:schemeClr val="dk1"/>
                </a:solidFill>
                <a:latin typeface="Calibri"/>
                <a:ea typeface="Calibri"/>
                <a:cs typeface="Calibri"/>
                <a:sym typeface="Calibri"/>
              </a:rPr>
              <a:t>Managed by Shefali, Supritha, Tabita, Pradipta, Vendor Nispara</a:t>
            </a:r>
            <a:endParaRPr sz="2000">
              <a:latin typeface="Calibri"/>
              <a:ea typeface="Calibri"/>
              <a:cs typeface="Calibri"/>
              <a:sym typeface="Calibri"/>
            </a:endParaRPr>
          </a:p>
          <a:p>
            <a:pPr algn="l" indent="0" lvl="0" marL="914400" rtl="0">
              <a:lnSpc>
                <a:spcPct val="90000"/>
              </a:lnSpc>
              <a:spcBef>
                <a:spcPts val="0"/>
              </a:spcBef>
              <a:spcAft>
                <a:spcPts val="0"/>
              </a:spcAft>
              <a:buNone/>
            </a:pPr>
            <a:r>
              <a:t/>
            </a:r>
            <a:endParaRPr sz="2000">
              <a:latin typeface="Calibri"/>
              <a:ea typeface="Calibri"/>
              <a:cs typeface="Calibri"/>
              <a:sym typeface="Calibri"/>
            </a:endParaRPr>
          </a:p>
          <a:p>
            <a:pPr algn="l" indent="-355600" lvl="0" marL="342900" marR="0" rtl="0">
              <a:lnSpc>
                <a:spcPct val="90000"/>
              </a:lnSpc>
              <a:spcBef>
                <a:spcPts val="0"/>
              </a:spcBef>
              <a:spcAft>
                <a:spcPts val="0"/>
              </a:spcAft>
              <a:buClr>
                <a:srgbClr val="FFC000"/>
              </a:buClr>
              <a:buSzPts val="2000"/>
              <a:buFont typeface="Calibri"/>
              <a:buChar char="▪"/>
            </a:pPr>
            <a:r>
              <a:rPr b="1" lang="en-US" sz="2000">
                <a:latin typeface="Calibri"/>
                <a:ea typeface="Calibri"/>
                <a:cs typeface="Calibri"/>
                <a:sym typeface="Calibri"/>
              </a:rPr>
              <a:t>CRY America </a:t>
            </a:r>
            <a:r>
              <a:rPr b="1" cap="none" i="0" lang="en-US" strike="noStrike" sz="2000" u="none">
                <a:solidFill>
                  <a:srgbClr val="000000"/>
                </a:solidFill>
                <a:latin typeface="Calibri"/>
                <a:ea typeface="Calibri"/>
                <a:cs typeface="Calibri"/>
                <a:sym typeface="Calibri"/>
              </a:rPr>
              <a:t>Media Outreach   </a:t>
            </a:r>
            <a:endParaRPr b="1" cap="none" i="0" strike="noStrike" sz="2000" u="none">
              <a:solidFill>
                <a:srgbClr val="F0AD00"/>
              </a:solidFill>
              <a:latin typeface="Calibri"/>
              <a:ea typeface="Calibri"/>
              <a:cs typeface="Calibri"/>
              <a:sym typeface="Calibri"/>
            </a:endParaRPr>
          </a:p>
          <a:p>
            <a:pPr algn="l" indent="-368300" lvl="1" marL="800100" marR="0" rtl="0">
              <a:lnSpc>
                <a:spcPct val="90000"/>
              </a:lnSpc>
              <a:spcBef>
                <a:spcPts val="0"/>
              </a:spcBef>
              <a:spcAft>
                <a:spcPts val="0"/>
              </a:spcAft>
              <a:buClr>
                <a:srgbClr val="F0AD00"/>
              </a:buClr>
              <a:buSzPts val="2000"/>
              <a:buFont typeface="Calibri"/>
              <a:buChar char="o"/>
            </a:pPr>
            <a:r>
              <a:rPr b="0" cap="none" i="0" lang="en-US" strike="noStrike" sz="2000" u="none">
                <a:solidFill>
                  <a:srgbClr val="000000"/>
                </a:solidFill>
                <a:latin typeface="Calibri"/>
                <a:ea typeface="Calibri"/>
                <a:cs typeface="Calibri"/>
                <a:sym typeface="Calibri"/>
              </a:rPr>
              <a:t>National &amp; local media coverage for key events &amp; project impact stories across </a:t>
            </a:r>
            <a:endParaRPr b="0" cap="none" i="0" strike="noStrike" sz="2000" u="none">
              <a:solidFill>
                <a:srgbClr val="FF9900"/>
              </a:solidFill>
              <a:latin typeface="Calibri"/>
              <a:ea typeface="Calibri"/>
              <a:cs typeface="Calibri"/>
              <a:sym typeface="Calibri"/>
            </a:endParaRPr>
          </a:p>
          <a:p>
            <a:pPr algn="l" indent="-368300" lvl="1" marL="800100" marR="0" rtl="0">
              <a:lnSpc>
                <a:spcPct val="90000"/>
              </a:lnSpc>
              <a:spcBef>
                <a:spcPts val="0"/>
              </a:spcBef>
              <a:spcAft>
                <a:spcPts val="0"/>
              </a:spcAft>
              <a:buClr>
                <a:srgbClr val="F0AD00"/>
              </a:buClr>
              <a:buSzPts val="2000"/>
              <a:buFont typeface="Calibri"/>
              <a:buChar char="o"/>
            </a:pPr>
            <a:r>
              <a:rPr b="0" cap="none" i="0" lang="en-US" strike="noStrike" sz="2000" u="none">
                <a:solidFill>
                  <a:srgbClr val="000000"/>
                </a:solidFill>
                <a:latin typeface="Calibri"/>
                <a:ea typeface="Calibri"/>
                <a:cs typeface="Calibri"/>
                <a:sym typeface="Calibri"/>
              </a:rPr>
              <a:t>TV, Radio, Print publications, online portals</a:t>
            </a:r>
            <a:endParaRPr b="0" cap="none" i="0" strike="noStrike" sz="2000" u="none">
              <a:solidFill>
                <a:srgbClr val="000000"/>
              </a:solidFill>
              <a:latin typeface="Calibri"/>
              <a:ea typeface="Calibri"/>
              <a:cs typeface="Calibri"/>
              <a:sym typeface="Calibri"/>
            </a:endParaRPr>
          </a:p>
          <a:p>
            <a:pPr algn="l" indent="-368300" lvl="1" marL="800100" marR="0" rtl="0">
              <a:lnSpc>
                <a:spcPct val="90000"/>
              </a:lnSpc>
              <a:spcBef>
                <a:spcPts val="0"/>
              </a:spcBef>
              <a:spcAft>
                <a:spcPts val="0"/>
              </a:spcAft>
              <a:buClr>
                <a:srgbClr val="F0AD00"/>
              </a:buClr>
              <a:buSzPts val="2000"/>
              <a:buFont typeface="Calibri"/>
              <a:buChar char="o"/>
            </a:pPr>
            <a:r>
              <a:rPr lang="en-US" sz="2000">
                <a:latin typeface="Calibri"/>
                <a:ea typeface="Calibri"/>
                <a:cs typeface="Calibri"/>
                <a:sym typeface="Calibri"/>
              </a:rPr>
              <a:t>Managed by Shefali &amp; Renuka</a:t>
            </a:r>
            <a:endParaRPr sz="2000">
              <a:latin typeface="Calibri"/>
              <a:ea typeface="Calibri"/>
              <a:cs typeface="Calibri"/>
              <a:sym typeface="Calibri"/>
            </a:endParaRPr>
          </a:p>
          <a:p>
            <a:pPr algn="l" indent="0" lvl="1" marL="457200" marR="0" rtl="0">
              <a:lnSpc>
                <a:spcPct val="90000"/>
              </a:lnSpc>
              <a:spcBef>
                <a:spcPts val="0"/>
              </a:spcBef>
              <a:spcAft>
                <a:spcPts val="0"/>
              </a:spcAft>
              <a:buClr>
                <a:srgbClr val="000000"/>
              </a:buClr>
              <a:buSzPts val="1800"/>
              <a:buFont typeface="Arial"/>
              <a:buNone/>
            </a:pPr>
            <a:r>
              <a:rPr b="0" cap="none" i="0" lang="en-US" strike="noStrike" sz="2000" u="none">
                <a:solidFill>
                  <a:srgbClr val="000000"/>
                </a:solidFill>
                <a:latin typeface="Calibri"/>
                <a:ea typeface="Calibri"/>
                <a:cs typeface="Calibri"/>
                <a:sym typeface="Calibri"/>
              </a:rPr>
              <a:t>   </a:t>
            </a:r>
            <a:endParaRPr b="0" cap="none" i="0" strike="noStrike" sz="2000" u="none">
              <a:solidFill>
                <a:srgbClr val="FF9900"/>
              </a:solidFill>
              <a:latin typeface="Calibri"/>
              <a:ea typeface="Calibri"/>
              <a:cs typeface="Calibri"/>
              <a:sym typeface="Calibri"/>
            </a:endParaRPr>
          </a:p>
          <a:p>
            <a:pPr algn="l" indent="-298450" lvl="0" marL="285750" marR="0" rtl="0">
              <a:lnSpc>
                <a:spcPct val="90000"/>
              </a:lnSpc>
              <a:spcBef>
                <a:spcPts val="0"/>
              </a:spcBef>
              <a:spcAft>
                <a:spcPts val="0"/>
              </a:spcAft>
              <a:buClr>
                <a:srgbClr val="FFC000"/>
              </a:buClr>
              <a:buSzPts val="2000"/>
              <a:buFont typeface="Calibri"/>
              <a:buChar char="▪"/>
            </a:pPr>
            <a:r>
              <a:rPr b="1" cap="none" i="0" lang="en-US" strike="noStrike" sz="2000" u="none">
                <a:solidFill>
                  <a:srgbClr val="000000"/>
                </a:solidFill>
                <a:latin typeface="Calibri"/>
                <a:ea typeface="Calibri"/>
                <a:cs typeface="Calibri"/>
                <a:sym typeface="Calibri"/>
              </a:rPr>
              <a:t>CRY America Social Media </a:t>
            </a:r>
            <a:endParaRPr b="1" cap="none" i="0" strike="noStrike" sz="2000" u="none">
              <a:solidFill>
                <a:srgbClr val="000000"/>
              </a:solidFill>
              <a:latin typeface="Calibri"/>
              <a:ea typeface="Calibri"/>
              <a:cs typeface="Calibri"/>
              <a:sym typeface="Calibri"/>
            </a:endParaRPr>
          </a:p>
          <a:p>
            <a:pPr algn="l" indent="-355600" lvl="1" marL="914400" marR="0" rtl="0">
              <a:lnSpc>
                <a:spcPct val="90000"/>
              </a:lnSpc>
              <a:spcBef>
                <a:spcPts val="0"/>
              </a:spcBef>
              <a:spcAft>
                <a:spcPts val="0"/>
              </a:spcAft>
              <a:buClr>
                <a:srgbClr val="F0AD00"/>
              </a:buClr>
              <a:buSzPts val="2000"/>
              <a:buFont typeface="Calibri"/>
              <a:buChar char="o"/>
            </a:pPr>
            <a:r>
              <a:rPr cap="none" i="0" lang="en-US" strike="noStrike" sz="2000" u="none">
                <a:solidFill>
                  <a:srgbClr val="000000"/>
                </a:solidFill>
                <a:latin typeface="Calibri"/>
                <a:ea typeface="Calibri"/>
                <a:cs typeface="Calibri"/>
                <a:sym typeface="Calibri"/>
              </a:rPr>
              <a:t>Facebook</a:t>
            </a:r>
            <a:r>
              <a:rPr lang="en-US" sz="2000">
                <a:latin typeface="Calibri"/>
                <a:ea typeface="Calibri"/>
                <a:cs typeface="Calibri"/>
                <a:sym typeface="Calibri"/>
              </a:rPr>
              <a:t>, X, </a:t>
            </a:r>
            <a:r>
              <a:rPr cap="none" i="0" lang="en-US" strike="noStrike" sz="2000" u="none">
                <a:solidFill>
                  <a:srgbClr val="000000"/>
                </a:solidFill>
                <a:latin typeface="Calibri"/>
                <a:ea typeface="Calibri"/>
                <a:cs typeface="Calibri"/>
                <a:sym typeface="Calibri"/>
              </a:rPr>
              <a:t>Instagram, LinkedIn</a:t>
            </a:r>
            <a:r>
              <a:rPr lang="en-US" sz="2000">
                <a:latin typeface="Calibri"/>
                <a:ea typeface="Calibri"/>
                <a:cs typeface="Calibri"/>
                <a:sym typeface="Calibri"/>
              </a:rPr>
              <a:t> &amp; </a:t>
            </a:r>
            <a:r>
              <a:rPr cap="none" i="0" lang="en-US" strike="noStrike" sz="2000" u="none">
                <a:solidFill>
                  <a:srgbClr val="000000"/>
                </a:solidFill>
                <a:latin typeface="Calibri"/>
                <a:ea typeface="Calibri"/>
                <a:cs typeface="Calibri"/>
                <a:sym typeface="Calibri"/>
              </a:rPr>
              <a:t>Influencers</a:t>
            </a:r>
            <a:endParaRPr sz="2000">
              <a:latin typeface="Calibri"/>
              <a:ea typeface="Calibri"/>
              <a:cs typeface="Calibri"/>
              <a:sym typeface="Calibri"/>
            </a:endParaRPr>
          </a:p>
          <a:p>
            <a:pPr algn="l" indent="-355600" lvl="1" marL="914400" rtl="0">
              <a:lnSpc>
                <a:spcPct val="90000"/>
              </a:lnSpc>
              <a:spcBef>
                <a:spcPts val="0"/>
              </a:spcBef>
              <a:spcAft>
                <a:spcPts val="0"/>
              </a:spcAft>
              <a:buClr>
                <a:srgbClr val="F0AD00"/>
              </a:buClr>
              <a:buSzPts val="2000"/>
              <a:buFont typeface="Calibri"/>
              <a:buChar char="o"/>
            </a:pPr>
            <a:r>
              <a:rPr lang="en-US" sz="2000">
                <a:solidFill>
                  <a:schemeClr val="dk1"/>
                </a:solidFill>
                <a:latin typeface="Calibri"/>
                <a:ea typeface="Calibri"/>
                <a:cs typeface="Calibri"/>
                <a:sym typeface="Calibri"/>
              </a:rPr>
              <a:t>Managed by Shefali, Supritha, Renuka, Laura </a:t>
            </a:r>
            <a:endParaRPr sz="2000">
              <a:latin typeface="Calibri"/>
              <a:ea typeface="Calibri"/>
              <a:cs typeface="Calibri"/>
              <a:sym typeface="Calibri"/>
            </a:endParaRPr>
          </a:p>
          <a:p>
            <a:pPr algn="l" indent="0" lvl="0" marL="0" marR="0" rtl="0">
              <a:lnSpc>
                <a:spcPct val="90000"/>
              </a:lnSpc>
              <a:spcBef>
                <a:spcPts val="0"/>
              </a:spcBef>
              <a:spcAft>
                <a:spcPts val="0"/>
              </a:spcAft>
              <a:buClr>
                <a:srgbClr val="000000"/>
              </a:buClr>
              <a:buSzPts val="1800"/>
              <a:buFont typeface="Arial"/>
              <a:buNone/>
            </a:pPr>
            <a:br>
              <a:rPr b="0" cap="none" i="0" lang="en-US" strike="noStrike" sz="2000" u="none">
                <a:solidFill>
                  <a:srgbClr val="000000"/>
                </a:solidFill>
                <a:latin typeface="Calibri"/>
                <a:ea typeface="Calibri"/>
                <a:cs typeface="Calibri"/>
                <a:sym typeface="Calibri"/>
              </a:rPr>
            </a:br>
            <a:endParaRPr b="0" cap="none" i="0" strike="noStrike" sz="2000" u="none">
              <a:solidFill>
                <a:schemeClr val="dk1"/>
              </a:solidFill>
              <a:latin typeface="Calibri"/>
              <a:ea typeface="Calibri"/>
              <a:cs typeface="Calibri"/>
              <a:sym typeface="Calibri"/>
            </a:endParaRPr>
          </a:p>
        </p:txBody>
      </p:sp>
      <p:pic>
        <p:nvPicPr>
          <p:cNvPr id="317" name="Google Shape;317;p16"/>
          <p:cNvPicPr preferRelativeResize="0"/>
          <p:nvPr/>
        </p:nvPicPr>
        <p:blipFill rotWithShape="1">
          <a:blip r:embed="rId8">
            <a:alphaModFix/>
          </a:blip>
          <a:srcRect b="3"/>
          <a:stretch/>
        </p:blipFill>
        <p:spPr>
          <a:xfrm>
            <a:off x="6928647" y="2571750"/>
            <a:ext cx="2419730" cy="2534900"/>
          </a:xfrm>
          <a:prstGeom prst="rect">
            <a:avLst/>
          </a:prstGeom>
          <a:noFill/>
          <a:ln>
            <a:noFill/>
          </a:ln>
        </p:spPr>
      </p:pic>
    </p:spTree>
  </p:cSld>
  <p:clrMapOvr>
    <a:masterClrMapping/>
  </p:clrMapOvr>
</p:sld>
</file>

<file path=ppt/slides/slide21.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321" name="Shape 321"/>
        <p:cNvGrpSpPr/>
        <p:nvPr/>
      </p:nvGrpSpPr>
      <p:grpSpPr>
        <a:xfrm>
          <a:off x="0" y="0"/>
          <a:ext cx="0" cy="0"/>
          <a:chOff x="0" y="0"/>
          <a:chExt cx="0" cy="0"/>
        </a:xfrm>
      </p:grpSpPr>
      <p:sp>
        <p:nvSpPr>
          <p:cNvPr id="322" name="Google Shape;322;g39e6e33733a_1_107"/>
          <p:cNvSpPr/>
          <p:nvPr/>
        </p:nvSpPr>
        <p:spPr>
          <a:xfrm>
            <a:off x="881750" y="179849"/>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sp>
        <p:nvSpPr>
          <p:cNvPr id="323" name="Google Shape;323;g39e6e33733a_1_107"/>
          <p:cNvSpPr txBox="1"/>
          <p:nvPr/>
        </p:nvSpPr>
        <p:spPr>
          <a:xfrm>
            <a:off x="1371600" y="60110"/>
            <a:ext cx="4433700" cy="679800"/>
          </a:xfrm>
          <a:prstGeom prst="rect">
            <a:avLst/>
          </a:prstGeom>
          <a:noFill/>
          <a:ln>
            <a:noFill/>
          </a:ln>
        </p:spPr>
        <p:txBody>
          <a:bodyPr anchor="ctr"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100"/>
              <a:buFont typeface="Arial"/>
              <a:buNone/>
            </a:pPr>
            <a:r>
              <a:rPr b="1" cap="none" i="0" lang="en-US" strike="noStrike" sz="2000" u="none">
                <a:solidFill>
                  <a:srgbClr val="000000"/>
                </a:solidFill>
                <a:latin typeface="Roboto Serif"/>
                <a:ea typeface="Roboto Serif"/>
                <a:cs typeface="Roboto Serif"/>
                <a:sym typeface="Roboto Serif"/>
              </a:rPr>
              <a:t>CRY America in the News</a:t>
            </a:r>
            <a:endParaRPr b="1" cap="none" i="0" strike="noStrike" sz="2000" u="none">
              <a:solidFill>
                <a:srgbClr val="000000"/>
              </a:solidFill>
              <a:latin typeface="Roboto Serif"/>
              <a:ea typeface="Roboto Serif"/>
              <a:cs typeface="Roboto Serif"/>
              <a:sym typeface="Roboto Serif"/>
            </a:endParaRPr>
          </a:p>
        </p:txBody>
      </p:sp>
      <p:sp>
        <p:nvSpPr>
          <p:cNvPr id="324" name="Google Shape;324;g39e6e33733a_1_107"/>
          <p:cNvSpPr txBox="1"/>
          <p:nvPr/>
        </p:nvSpPr>
        <p:spPr>
          <a:xfrm>
            <a:off x="83375" y="714231"/>
            <a:ext cx="8798400" cy="4317900"/>
          </a:xfrm>
          <a:prstGeom prst="rect">
            <a:avLst/>
          </a:prstGeom>
          <a:noFill/>
          <a:ln>
            <a:noFill/>
          </a:ln>
        </p:spPr>
        <p:txBody>
          <a:bodyPr anchor="t" anchorCtr="0" bIns="91425" lIns="91425" rIns="91425" spcFirstLastPara="1" tIns="91425" wrap="square">
            <a:noAutofit/>
          </a:bodyPr>
          <a:lstStyle/>
          <a:p>
            <a:pPr algn="just" indent="-342900" lvl="0" marL="342900" marR="0" rtl="0">
              <a:lnSpc>
                <a:spcPct val="100000"/>
              </a:lnSpc>
              <a:spcBef>
                <a:spcPts val="0"/>
              </a:spcBef>
              <a:spcAft>
                <a:spcPts val="0"/>
              </a:spcAft>
              <a:buClr>
                <a:srgbClr val="FFC000"/>
              </a:buClr>
              <a:buSzPts val="2000"/>
              <a:buFont typeface="Noto Sans Symbols"/>
              <a:buChar char="▪"/>
            </a:pPr>
            <a:r>
              <a:rPr b="0" cap="none" i="0" lang="en-US" strike="noStrike" sz="2000">
                <a:solidFill>
                  <a:srgbClr val="000000"/>
                </a:solidFill>
                <a:latin typeface="Calibri"/>
                <a:ea typeface="Calibri"/>
                <a:cs typeface="Calibri"/>
                <a:sym typeface="Calibri"/>
              </a:rPr>
              <a:t> </a:t>
            </a:r>
            <a:r>
              <a:rPr b="0" cap="none" i="0" lang="en-US" strike="noStrike" sz="2000">
                <a:solidFill>
                  <a:srgbClr val="000000"/>
                </a:solidFill>
                <a:uFill>
                  <a:noFill/>
                </a:uFill>
                <a:latin typeface="Calibri"/>
                <a:ea typeface="Calibri"/>
                <a:cs typeface="Calibri"/>
                <a:sym typeface="Calibri"/>
                <a:hlinkClick r:id="rId4">
                  <a:extLst>
                    <a:ext uri="{A12FA001-AC4F-418D-AE19-62706E023703}">
                      <ahyp:hlinkClr val="tx"/>
                    </a:ext>
                  </a:extLst>
                </a:hlinkClick>
              </a:rPr>
              <a:t> Indica News – Bay Area gala spotlight</a:t>
            </a:r>
            <a:endParaRPr b="0" cap="none" i="0" strike="noStrike" sz="2000">
              <a:solidFill>
                <a:srgbClr val="F0AD00"/>
              </a:solidFill>
              <a:latin typeface="Calibri"/>
              <a:ea typeface="Calibri"/>
              <a:cs typeface="Calibri"/>
              <a:sym typeface="Calibri"/>
            </a:endParaRPr>
          </a:p>
          <a:p>
            <a:pPr algn="just" indent="-368300" lvl="1" marL="800100" marR="0" rtl="0">
              <a:lnSpc>
                <a:spcPct val="100000"/>
              </a:lnSpc>
              <a:spcBef>
                <a:spcPts val="0"/>
              </a:spcBef>
              <a:spcAft>
                <a:spcPts val="0"/>
              </a:spcAft>
              <a:buClr>
                <a:srgbClr val="FFC000"/>
              </a:buClr>
              <a:buSzPts val="2000"/>
              <a:buFont typeface="Courier New"/>
              <a:buChar char="o"/>
            </a:pPr>
            <a:r>
              <a:rPr b="0" cap="none" i="0" lang="en-US" strike="noStrike" sz="2000">
                <a:solidFill>
                  <a:srgbClr val="0000FF"/>
                </a:solidFill>
                <a:latin typeface="Calibri"/>
                <a:ea typeface="Calibri"/>
                <a:cs typeface="Calibri"/>
                <a:sym typeface="Calibri"/>
              </a:rPr>
              <a:t>https://humhindustaniusa.com/epaper/edition/418/09052025/page/19</a:t>
            </a:r>
            <a:endParaRPr b="0" cap="none" i="0" strike="noStrike" sz="2000">
              <a:solidFill>
                <a:srgbClr val="FF9900"/>
              </a:solidFill>
              <a:latin typeface="Calibri"/>
              <a:ea typeface="Calibri"/>
              <a:cs typeface="Calibri"/>
              <a:sym typeface="Calibri"/>
            </a:endParaRPr>
          </a:p>
          <a:p>
            <a:pPr algn="just" indent="-355600" lvl="0" marL="342900" marR="0" rtl="0">
              <a:lnSpc>
                <a:spcPct val="100000"/>
              </a:lnSpc>
              <a:spcBef>
                <a:spcPts val="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    Hum Hindustani – San Diego Gala spotlight</a:t>
            </a:r>
            <a:endParaRPr b="0" cap="none" i="0" strike="noStrike" sz="2000" u="none">
              <a:solidFill>
                <a:srgbClr val="F0AD00"/>
              </a:solidFill>
              <a:latin typeface="Calibri"/>
              <a:ea typeface="Calibri"/>
              <a:cs typeface="Calibri"/>
              <a:sym typeface="Calibri"/>
            </a:endParaRPr>
          </a:p>
          <a:p>
            <a:pPr algn="l" indent="-368300" lvl="1" marL="800100" marR="0" rtl="0">
              <a:lnSpc>
                <a:spcPct val="100000"/>
              </a:lnSpc>
              <a:spcBef>
                <a:spcPts val="0"/>
              </a:spcBef>
              <a:spcAft>
                <a:spcPts val="0"/>
              </a:spcAft>
              <a:buClr>
                <a:srgbClr val="FFC000"/>
              </a:buClr>
              <a:buSzPts val="2000"/>
              <a:buFont typeface="Courier New"/>
              <a:buChar char="o"/>
            </a:pPr>
            <a:r>
              <a:rPr b="0" cap="none" i="0" lang="en-US" strike="noStrike" sz="2000">
                <a:solidFill>
                  <a:srgbClr val="0000FF"/>
                </a:solidFill>
                <a:uFill>
                  <a:noFill/>
                </a:uFill>
                <a:latin typeface="Calibri"/>
                <a:ea typeface="Calibri"/>
                <a:cs typeface="Calibri"/>
                <a:sym typeface="Calibri"/>
                <a:hlinkClick r:id="rId5">
                  <a:extLst>
                    <a:ext uri="{A12FA001-AC4F-418D-AE19-62706E023703}">
                      <ahyp:hlinkClr val="tx"/>
                    </a:ext>
                  </a:extLst>
                </a:hlinkClick>
              </a:rPr>
              <a:t>https://humhindustaniusa.com/epaper/edition/418/09052025/page/19</a:t>
            </a:r>
            <a:r>
              <a:rPr b="0" cap="none" i="0" lang="en-US" strike="noStrike" sz="2000">
                <a:solidFill>
                  <a:srgbClr val="0000FF"/>
                </a:solidFill>
                <a:latin typeface="Calibri"/>
                <a:ea typeface="Calibri"/>
                <a:cs typeface="Calibri"/>
                <a:sym typeface="Calibri"/>
              </a:rPr>
              <a:t> </a:t>
            </a:r>
            <a:endParaRPr b="0" cap="none" i="0" strike="noStrike" sz="2000">
              <a:solidFill>
                <a:srgbClr val="FF9900"/>
              </a:solidFill>
              <a:latin typeface="Calibri"/>
              <a:ea typeface="Calibri"/>
              <a:cs typeface="Calibri"/>
              <a:sym typeface="Calibri"/>
            </a:endParaRPr>
          </a:p>
          <a:p>
            <a:pPr algn="just" indent="-355600" lvl="0" marL="342900" marR="0" rtl="0">
              <a:lnSpc>
                <a:spcPct val="100000"/>
              </a:lnSpc>
              <a:spcBef>
                <a:spcPts val="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    Indo American News – Houston Gala spotlight</a:t>
            </a:r>
            <a:endParaRPr b="0" cap="none" i="0" strike="noStrike" sz="2000" u="none">
              <a:solidFill>
                <a:srgbClr val="F0AD00"/>
              </a:solidFill>
              <a:latin typeface="Calibri"/>
              <a:ea typeface="Calibri"/>
              <a:cs typeface="Calibri"/>
              <a:sym typeface="Calibri"/>
            </a:endParaRPr>
          </a:p>
          <a:p>
            <a:pPr algn="l" indent="-368300" lvl="1" marL="800100" marR="0" rtl="0">
              <a:lnSpc>
                <a:spcPct val="100000"/>
              </a:lnSpc>
              <a:spcBef>
                <a:spcPts val="0"/>
              </a:spcBef>
              <a:spcAft>
                <a:spcPts val="0"/>
              </a:spcAft>
              <a:buClr>
                <a:srgbClr val="FFC000"/>
              </a:buClr>
              <a:buSzPts val="2000"/>
              <a:buFont typeface="Courier New"/>
              <a:buChar char="o"/>
            </a:pPr>
            <a:r>
              <a:rPr b="0" cap="none" i="0" lang="en-US" strike="noStrike" sz="2000">
                <a:solidFill>
                  <a:srgbClr val="0000FF"/>
                </a:solidFill>
                <a:uFill>
                  <a:noFill/>
                </a:uFill>
                <a:latin typeface="Calibri"/>
                <a:ea typeface="Calibri"/>
                <a:cs typeface="Calibri"/>
                <a:sym typeface="Calibri"/>
                <a:hlinkClick r:id="rId6">
                  <a:extLst>
                    <a:ext uri="{A12FA001-AC4F-418D-AE19-62706E023703}">
                      <ahyp:hlinkClr val="tx"/>
                    </a:ext>
                  </a:extLst>
                </a:hlinkClick>
              </a:rPr>
              <a:t>https://www.indoamerican-news.com/shabana-azmi-appeals-to-the-indian-diaspora-to-support-cry-childrens-issues/</a:t>
            </a:r>
            <a:r>
              <a:rPr b="0" cap="none" i="0" lang="en-US" strike="noStrike" sz="2000">
                <a:solidFill>
                  <a:srgbClr val="0000FF"/>
                </a:solidFill>
                <a:latin typeface="Calibri"/>
                <a:ea typeface="Calibri"/>
                <a:cs typeface="Calibri"/>
                <a:sym typeface="Calibri"/>
              </a:rPr>
              <a:t> </a:t>
            </a:r>
            <a:endParaRPr b="0" cap="none" i="0" strike="noStrike" sz="2000">
              <a:solidFill>
                <a:srgbClr val="FF9900"/>
              </a:solidFill>
              <a:latin typeface="Calibri"/>
              <a:ea typeface="Calibri"/>
              <a:cs typeface="Calibri"/>
              <a:sym typeface="Calibri"/>
            </a:endParaRPr>
          </a:p>
          <a:p>
            <a:pPr algn="l" indent="-355600" lvl="0" marL="342900" marR="0" rtl="0">
              <a:lnSpc>
                <a:spcPct val="100000"/>
              </a:lnSpc>
              <a:spcBef>
                <a:spcPts val="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Shabana Azmi talks to Kanika Chadda, NY Influencer</a:t>
            </a:r>
            <a:endParaRPr b="0" cap="none" i="0" strike="noStrike" sz="2000" u="none">
              <a:solidFill>
                <a:srgbClr val="F0AD00"/>
              </a:solidFill>
              <a:latin typeface="Calibri"/>
              <a:ea typeface="Calibri"/>
              <a:cs typeface="Calibri"/>
              <a:sym typeface="Calibri"/>
            </a:endParaRPr>
          </a:p>
          <a:p>
            <a:pPr algn="l" indent="-368300" lvl="1" marL="800100" marR="0" rtl="0">
              <a:lnSpc>
                <a:spcPct val="100000"/>
              </a:lnSpc>
              <a:spcBef>
                <a:spcPts val="0"/>
              </a:spcBef>
              <a:spcAft>
                <a:spcPts val="0"/>
              </a:spcAft>
              <a:buClr>
                <a:srgbClr val="FFC000"/>
              </a:buClr>
              <a:buSzPts val="2000"/>
              <a:buFont typeface="Courier New"/>
              <a:buChar char="o"/>
            </a:pPr>
            <a:r>
              <a:rPr b="0" cap="none" i="0" lang="en-US" strike="noStrike" sz="2000">
                <a:solidFill>
                  <a:srgbClr val="0000FF"/>
                </a:solidFill>
                <a:uFill>
                  <a:noFill/>
                </a:uFill>
                <a:latin typeface="Calibri"/>
                <a:ea typeface="Calibri"/>
                <a:cs typeface="Calibri"/>
                <a:sym typeface="Calibri"/>
                <a:hlinkClick r:id="rId7">
                  <a:extLst>
                    <a:ext uri="{A12FA001-AC4F-418D-AE19-62706E023703}">
                      <ahyp:hlinkClr val="tx"/>
                    </a:ext>
                  </a:extLst>
                </a:hlinkClick>
              </a:rPr>
              <a:t>https://www.youtube.com/watch?v=HAKoKlw0_YE</a:t>
            </a:r>
            <a:r>
              <a:rPr b="0" cap="none" i="0" lang="en-US" strike="noStrike" sz="2000">
                <a:solidFill>
                  <a:srgbClr val="0000FF"/>
                </a:solidFill>
                <a:latin typeface="Calibri"/>
                <a:ea typeface="Calibri"/>
                <a:cs typeface="Calibri"/>
                <a:sym typeface="Calibri"/>
              </a:rPr>
              <a:t> </a:t>
            </a:r>
            <a:endParaRPr b="0" cap="none" i="0" strike="noStrike" sz="2000">
              <a:solidFill>
                <a:srgbClr val="FF9900"/>
              </a:solidFill>
              <a:latin typeface="Calibri"/>
              <a:ea typeface="Calibri"/>
              <a:cs typeface="Calibri"/>
              <a:sym typeface="Calibri"/>
            </a:endParaRPr>
          </a:p>
          <a:p>
            <a:pPr algn="l" indent="-355600" lvl="0" marL="342900" marR="0" rtl="0">
              <a:lnSpc>
                <a:spcPct val="100000"/>
              </a:lnSpc>
              <a:spcBef>
                <a:spcPts val="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Shabana Azmi &amp; Project PORD Director with ITV Gold at the </a:t>
            </a:r>
            <a:endParaRPr b="0" cap="none" i="0" strike="noStrike" sz="2000" u="none">
              <a:solidFill>
                <a:srgbClr val="000000"/>
              </a:solidFill>
              <a:latin typeface="Calibri"/>
              <a:ea typeface="Calibri"/>
              <a:cs typeface="Calibri"/>
              <a:sym typeface="Calibri"/>
            </a:endParaRPr>
          </a:p>
          <a:p>
            <a:pPr algn="l" indent="0" lvl="0" marL="457200" marR="0" rtl="0">
              <a:lnSpc>
                <a:spcPct val="100000"/>
              </a:lnSpc>
              <a:spcBef>
                <a:spcPts val="0"/>
              </a:spcBef>
              <a:spcAft>
                <a:spcPts val="0"/>
              </a:spcAft>
              <a:buNone/>
            </a:pPr>
            <a:r>
              <a:rPr b="0" cap="none" i="0" lang="en-US" strike="noStrike" sz="2000" u="none">
                <a:solidFill>
                  <a:srgbClr val="000000"/>
                </a:solidFill>
                <a:latin typeface="Calibri"/>
                <a:ea typeface="Calibri"/>
                <a:cs typeface="Calibri"/>
                <a:sym typeface="Calibri"/>
              </a:rPr>
              <a:t>CRY NY Gala </a:t>
            </a:r>
            <a:endParaRPr b="0" cap="none" i="0" strike="noStrike" sz="2000" u="none">
              <a:solidFill>
                <a:srgbClr val="F0AD00"/>
              </a:solidFill>
              <a:latin typeface="Calibri"/>
              <a:ea typeface="Calibri"/>
              <a:cs typeface="Calibri"/>
              <a:sym typeface="Calibri"/>
            </a:endParaRPr>
          </a:p>
          <a:p>
            <a:pPr algn="l" indent="-368300" lvl="1" marL="800100" marR="0" rtl="0">
              <a:lnSpc>
                <a:spcPct val="100000"/>
              </a:lnSpc>
              <a:spcBef>
                <a:spcPts val="0"/>
              </a:spcBef>
              <a:spcAft>
                <a:spcPts val="0"/>
              </a:spcAft>
              <a:buClr>
                <a:srgbClr val="FFC000"/>
              </a:buClr>
              <a:buSzPts val="2000"/>
              <a:buFont typeface="Courier New"/>
              <a:buChar char="o"/>
            </a:pPr>
            <a:r>
              <a:rPr b="0" cap="none" i="0" lang="en-US" strike="noStrike" sz="2000">
                <a:solidFill>
                  <a:srgbClr val="0000FF"/>
                </a:solidFill>
                <a:uFill>
                  <a:noFill/>
                </a:uFill>
                <a:latin typeface="Calibri"/>
                <a:ea typeface="Calibri"/>
                <a:cs typeface="Calibri"/>
                <a:sym typeface="Calibri"/>
                <a:hlinkClick r:id="rId8">
                  <a:extLst>
                    <a:ext uri="{A12FA001-AC4F-418D-AE19-62706E023703}">
                      <ahyp:hlinkClr val="tx"/>
                    </a:ext>
                  </a:extLst>
                </a:hlinkClick>
              </a:rPr>
              <a:t>https://www.youtube.com/watch?v=MBi1rZZvFsQ</a:t>
            </a:r>
            <a:r>
              <a:rPr b="0" cap="none" i="0" lang="en-US" strike="noStrike" sz="2000">
                <a:solidFill>
                  <a:srgbClr val="0000FF"/>
                </a:solidFill>
                <a:latin typeface="Calibri"/>
                <a:ea typeface="Calibri"/>
                <a:cs typeface="Calibri"/>
                <a:sym typeface="Calibri"/>
              </a:rPr>
              <a:t> </a:t>
            </a:r>
            <a:endParaRPr b="0" cap="none" i="0" strike="noStrike" sz="2000">
              <a:solidFill>
                <a:srgbClr val="FF9900"/>
              </a:solidFill>
              <a:latin typeface="Calibri"/>
              <a:ea typeface="Calibri"/>
              <a:cs typeface="Calibri"/>
              <a:sym typeface="Calibri"/>
            </a:endParaRPr>
          </a:p>
          <a:p>
            <a:pPr algn="l" indent="-355600" lvl="0" marL="342900" marR="0" rtl="0">
              <a:lnSpc>
                <a:spcPct val="100000"/>
              </a:lnSpc>
              <a:spcBef>
                <a:spcPts val="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Shabana Azmi talks to TV Asia at the CRY Gala</a:t>
            </a:r>
            <a:endParaRPr b="0" cap="none" i="0" strike="noStrike" sz="2000" u="none">
              <a:solidFill>
                <a:srgbClr val="F0AD00"/>
              </a:solidFill>
              <a:latin typeface="Calibri"/>
              <a:ea typeface="Calibri"/>
              <a:cs typeface="Calibri"/>
              <a:sym typeface="Calibri"/>
            </a:endParaRPr>
          </a:p>
          <a:p>
            <a:pPr algn="l" indent="-368300" lvl="1" marL="800100" marR="0" rtl="0">
              <a:lnSpc>
                <a:spcPct val="100000"/>
              </a:lnSpc>
              <a:spcBef>
                <a:spcPts val="0"/>
              </a:spcBef>
              <a:spcAft>
                <a:spcPts val="0"/>
              </a:spcAft>
              <a:buClr>
                <a:srgbClr val="FFC000"/>
              </a:buClr>
              <a:buSzPts val="2000"/>
              <a:buFont typeface="Courier New"/>
              <a:buChar char="o"/>
            </a:pPr>
            <a:r>
              <a:rPr b="0" cap="none" i="0" lang="en-US" strike="noStrike" sz="2000">
                <a:solidFill>
                  <a:srgbClr val="0000FF"/>
                </a:solidFill>
                <a:uFill>
                  <a:noFill/>
                </a:uFill>
                <a:latin typeface="Calibri"/>
                <a:ea typeface="Calibri"/>
                <a:cs typeface="Calibri"/>
                <a:sym typeface="Calibri"/>
                <a:hlinkClick r:id="rId9">
                  <a:extLst>
                    <a:ext uri="{A12FA001-AC4F-418D-AE19-62706E023703}">
                      <ahyp:hlinkClr val="tx"/>
                    </a:ext>
                  </a:extLst>
                </a:hlinkClick>
              </a:rPr>
              <a:t>https://www.youtube.com/watch?v=zP_wF-km_2k</a:t>
            </a:r>
            <a:endParaRPr b="0" cap="none" i="0" strike="noStrike" sz="2000">
              <a:solidFill>
                <a:srgbClr val="FF9900"/>
              </a:solidFill>
              <a:latin typeface="Calibri"/>
              <a:ea typeface="Calibri"/>
              <a:cs typeface="Calibri"/>
              <a:sym typeface="Calibri"/>
            </a:endParaRPr>
          </a:p>
        </p:txBody>
      </p:sp>
      <p:pic>
        <p:nvPicPr>
          <p:cNvPr id="325" name="Google Shape;325;g39e6e33733a_1_107" title="boy doodle.png"/>
          <p:cNvPicPr preferRelativeResize="0"/>
          <p:nvPr/>
        </p:nvPicPr>
        <p:blipFill rotWithShape="1">
          <a:blip r:embed="rId10">
            <a:alphaModFix/>
          </a:blip>
          <a:srcRect b="8714" r="14200"/>
          <a:stretch/>
        </p:blipFill>
        <p:spPr>
          <a:xfrm>
            <a:off x="0" y="-209375"/>
            <a:ext cx="1115198" cy="1142475"/>
          </a:xfrm>
          <a:prstGeom prst="rect">
            <a:avLst/>
          </a:prstGeom>
          <a:noFill/>
          <a:ln>
            <a:noFill/>
          </a:ln>
        </p:spPr>
      </p:pic>
      <p:pic>
        <p:nvPicPr>
          <p:cNvPr id="326" name="Google Shape;326;g39e6e33733a_1_107"/>
          <p:cNvPicPr preferRelativeResize="0"/>
          <p:nvPr/>
        </p:nvPicPr>
        <p:blipFill rotWithShape="1">
          <a:blip r:embed="rId11">
            <a:alphaModFix/>
          </a:blip>
          <a:srcRect b="21" r="35"/>
          <a:stretch/>
        </p:blipFill>
        <p:spPr>
          <a:xfrm>
            <a:off x="6778150" y="2763725"/>
            <a:ext cx="2326423" cy="2346649"/>
          </a:xfrm>
          <a:prstGeom prst="rect">
            <a:avLst/>
          </a:prstGeom>
          <a:noFill/>
          <a:ln>
            <a:noFill/>
          </a:ln>
        </p:spPr>
      </p:pic>
    </p:spTree>
  </p:cSld>
  <p:clrMapOvr>
    <a:masterClrMapping/>
  </p:clrMapOvr>
</p:sld>
</file>

<file path=ppt/slides/slide22.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330" name="Shape 330"/>
        <p:cNvGrpSpPr/>
        <p:nvPr/>
      </p:nvGrpSpPr>
      <p:grpSpPr>
        <a:xfrm>
          <a:off x="0" y="0"/>
          <a:ext cx="0" cy="0"/>
          <a:chOff x="0" y="0"/>
          <a:chExt cx="0" cy="0"/>
        </a:xfrm>
      </p:grpSpPr>
      <p:sp>
        <p:nvSpPr>
          <p:cNvPr id="331" name="Google Shape;331;g3bd7a3588fe_0_7"/>
          <p:cNvSpPr/>
          <p:nvPr/>
        </p:nvSpPr>
        <p:spPr>
          <a:xfrm>
            <a:off x="829443" y="187640"/>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pic>
        <p:nvPicPr>
          <p:cNvPr id="332" name="Google Shape;332;g3bd7a3588fe_0_7" title="girl doodle.png"/>
          <p:cNvPicPr preferRelativeResize="0"/>
          <p:nvPr/>
        </p:nvPicPr>
        <p:blipFill rotWithShape="1">
          <a:blip r:embed="rId4">
            <a:alphaModFix/>
          </a:blip>
          <a:srcRect b="12694" r="11188"/>
          <a:stretch/>
        </p:blipFill>
        <p:spPr>
          <a:xfrm>
            <a:off x="182556" y="-166150"/>
            <a:ext cx="999019" cy="966549"/>
          </a:xfrm>
          <a:prstGeom prst="rect">
            <a:avLst/>
          </a:prstGeom>
          <a:noFill/>
          <a:ln>
            <a:noFill/>
          </a:ln>
        </p:spPr>
      </p:pic>
      <p:sp>
        <p:nvSpPr>
          <p:cNvPr id="333" name="Google Shape;333;g3bd7a3588fe_0_7"/>
          <p:cNvSpPr txBox="1"/>
          <p:nvPr/>
        </p:nvSpPr>
        <p:spPr>
          <a:xfrm>
            <a:off x="1319303" y="15599"/>
            <a:ext cx="5646000" cy="784800"/>
          </a:xfrm>
          <a:prstGeom prst="rect">
            <a:avLst/>
          </a:prstGeom>
          <a:noFill/>
          <a:ln>
            <a:noFill/>
          </a:ln>
        </p:spPr>
        <p:txBody>
          <a:bodyPr anchor="ctr"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100"/>
              <a:buFont typeface="Arial"/>
              <a:buNone/>
            </a:pPr>
            <a:r>
              <a:rPr b="1" lang="en-US" sz="2000">
                <a:latin typeface="Roboto Serif"/>
                <a:ea typeface="Roboto Serif"/>
                <a:cs typeface="Roboto Serif"/>
                <a:sym typeface="Roboto Serif"/>
              </a:rPr>
              <a:t>Finance, Audit &amp; Compliance</a:t>
            </a:r>
            <a:endParaRPr b="1" cap="none" i="0" strike="noStrike" sz="2000" u="none">
              <a:solidFill>
                <a:srgbClr val="000000"/>
              </a:solidFill>
              <a:latin typeface="Roboto Serif"/>
              <a:ea typeface="Roboto Serif"/>
              <a:cs typeface="Roboto Serif"/>
              <a:sym typeface="Roboto Serif"/>
            </a:endParaRPr>
          </a:p>
        </p:txBody>
      </p:sp>
      <p:sp>
        <p:nvSpPr>
          <p:cNvPr id="334" name="Google Shape;334;g3bd7a3588fe_0_7"/>
          <p:cNvSpPr txBox="1"/>
          <p:nvPr/>
        </p:nvSpPr>
        <p:spPr>
          <a:xfrm>
            <a:off x="67750" y="709940"/>
            <a:ext cx="8958000" cy="4443900"/>
          </a:xfrm>
          <a:prstGeom prst="rect">
            <a:avLst/>
          </a:prstGeom>
          <a:noFill/>
          <a:ln>
            <a:noFill/>
          </a:ln>
        </p:spPr>
        <p:txBody>
          <a:bodyPr anchor="t" anchorCtr="0" bIns="91425" lIns="91425" rIns="91425" spcFirstLastPara="1" tIns="91425" wrap="square">
            <a:noAutofit/>
          </a:bodyPr>
          <a:lstStyle/>
          <a:p>
            <a:pPr algn="l" indent="-355600" lvl="0" marL="342900" marR="0" rtl="0">
              <a:lnSpc>
                <a:spcPct val="90000"/>
              </a:lnSpc>
              <a:spcBef>
                <a:spcPts val="0"/>
              </a:spcBef>
              <a:spcAft>
                <a:spcPts val="0"/>
              </a:spcAft>
              <a:buClr>
                <a:srgbClr val="FFC000"/>
              </a:buClr>
              <a:buSzPts val="2000"/>
              <a:buFont typeface="Calibri"/>
              <a:buChar char="▪"/>
            </a:pPr>
            <a:r>
              <a:rPr b="1" lang="en-US" sz="2000">
                <a:latin typeface="Calibri"/>
                <a:ea typeface="Calibri"/>
                <a:cs typeface="Calibri"/>
                <a:sym typeface="Calibri"/>
              </a:rPr>
              <a:t>Accounts &amp; Book Keeping</a:t>
            </a:r>
            <a:r>
              <a:rPr b="1" cap="none" i="0" lang="en-US" strike="noStrike" sz="2000" u="none">
                <a:solidFill>
                  <a:srgbClr val="000000"/>
                </a:solidFill>
                <a:latin typeface="Calibri"/>
                <a:ea typeface="Calibri"/>
                <a:cs typeface="Calibri"/>
                <a:sym typeface="Calibri"/>
              </a:rPr>
              <a:t>   </a:t>
            </a:r>
            <a:endParaRPr b="1" cap="none" i="0" strike="noStrike" sz="2000" u="none">
              <a:solidFill>
                <a:srgbClr val="F0AD00"/>
              </a:solidFill>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lang="en-US" sz="2000">
                <a:latin typeface="Calibri"/>
                <a:ea typeface="Calibri"/>
                <a:cs typeface="Calibri"/>
                <a:sym typeface="Calibri"/>
              </a:rPr>
              <a:t>Book Keeping - Income, Expenditure, Grants, Receivables, Payables </a:t>
            </a:r>
            <a:endParaRPr sz="2000">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lang="en-US" sz="2000">
                <a:latin typeface="Calibri"/>
                <a:ea typeface="Calibri"/>
                <a:cs typeface="Calibri"/>
                <a:sym typeface="Calibri"/>
              </a:rPr>
              <a:t>Banking, Cash Flows, Reconciliations </a:t>
            </a:r>
            <a:endParaRPr b="0" cap="none" i="0" strike="noStrike" sz="2000" u="none">
              <a:solidFill>
                <a:srgbClr val="000000"/>
              </a:solidFill>
              <a:latin typeface="Calibri"/>
              <a:ea typeface="Calibri"/>
              <a:cs typeface="Calibri"/>
              <a:sym typeface="Calibri"/>
            </a:endParaRPr>
          </a:p>
          <a:p>
            <a:pPr algn="l" indent="0" lvl="1" marL="457200" marR="0" rtl="0">
              <a:lnSpc>
                <a:spcPct val="90000"/>
              </a:lnSpc>
              <a:spcBef>
                <a:spcPts val="0"/>
              </a:spcBef>
              <a:spcAft>
                <a:spcPts val="0"/>
              </a:spcAft>
              <a:buClr>
                <a:srgbClr val="000000"/>
              </a:buClr>
              <a:buSzPts val="1800"/>
              <a:buFont typeface="Arial"/>
              <a:buNone/>
            </a:pPr>
            <a:r>
              <a:rPr b="0" cap="none" i="0" lang="en-US" strike="noStrike" sz="2000" u="none">
                <a:solidFill>
                  <a:srgbClr val="000000"/>
                </a:solidFill>
                <a:latin typeface="Calibri"/>
                <a:ea typeface="Calibri"/>
                <a:cs typeface="Calibri"/>
                <a:sym typeface="Calibri"/>
              </a:rPr>
              <a:t>   </a:t>
            </a:r>
            <a:endParaRPr b="0" cap="none" i="0" strike="noStrike" sz="2000" u="none">
              <a:solidFill>
                <a:srgbClr val="FF9900"/>
              </a:solidFill>
              <a:latin typeface="Calibri"/>
              <a:ea typeface="Calibri"/>
              <a:cs typeface="Calibri"/>
              <a:sym typeface="Calibri"/>
            </a:endParaRPr>
          </a:p>
          <a:p>
            <a:pPr algn="l" indent="-298450" lvl="0" marL="285750" marR="0" rtl="0">
              <a:lnSpc>
                <a:spcPct val="90000"/>
              </a:lnSpc>
              <a:spcBef>
                <a:spcPts val="0"/>
              </a:spcBef>
              <a:spcAft>
                <a:spcPts val="0"/>
              </a:spcAft>
              <a:buClr>
                <a:srgbClr val="FFC000"/>
              </a:buClr>
              <a:buSzPts val="2000"/>
              <a:buFont typeface="Calibri"/>
              <a:buChar char="▪"/>
            </a:pPr>
            <a:r>
              <a:rPr b="1" lang="en-US" sz="2000">
                <a:latin typeface="Calibri"/>
                <a:ea typeface="Calibri"/>
                <a:cs typeface="Calibri"/>
                <a:sym typeface="Calibri"/>
              </a:rPr>
              <a:t>Annual Financial Audit [by External Auditors] </a:t>
            </a:r>
            <a:r>
              <a:rPr b="1" cap="none" i="0" lang="en-US" strike="noStrike" sz="2000" u="none">
                <a:solidFill>
                  <a:srgbClr val="000000"/>
                </a:solidFill>
                <a:latin typeface="Calibri"/>
                <a:ea typeface="Calibri"/>
                <a:cs typeface="Calibri"/>
                <a:sym typeface="Calibri"/>
              </a:rPr>
              <a:t>  </a:t>
            </a:r>
            <a:endParaRPr b="1" cap="none" i="0" strike="noStrike" sz="2000" u="none">
              <a:solidFill>
                <a:srgbClr val="000000"/>
              </a:solidFill>
              <a:latin typeface="Calibri"/>
              <a:ea typeface="Calibri"/>
              <a:cs typeface="Calibri"/>
              <a:sym typeface="Calibri"/>
            </a:endParaRPr>
          </a:p>
          <a:p>
            <a:pPr algn="l" indent="0" lvl="0" marL="457200" marR="0" rtl="0">
              <a:lnSpc>
                <a:spcPct val="90000"/>
              </a:lnSpc>
              <a:spcBef>
                <a:spcPts val="0"/>
              </a:spcBef>
              <a:spcAft>
                <a:spcPts val="0"/>
              </a:spcAft>
              <a:buNone/>
            </a:pPr>
            <a:r>
              <a:t/>
            </a:r>
            <a:endParaRPr b="1" sz="2000">
              <a:latin typeface="Calibri"/>
              <a:ea typeface="Calibri"/>
              <a:cs typeface="Calibri"/>
              <a:sym typeface="Calibri"/>
            </a:endParaRPr>
          </a:p>
          <a:p>
            <a:pPr algn="l" indent="-298450" lvl="0" marL="285750" marR="0" rtl="0">
              <a:lnSpc>
                <a:spcPct val="90000"/>
              </a:lnSpc>
              <a:spcBef>
                <a:spcPts val="0"/>
              </a:spcBef>
              <a:spcAft>
                <a:spcPts val="0"/>
              </a:spcAft>
              <a:buClr>
                <a:srgbClr val="FFC000"/>
              </a:buClr>
              <a:buSzPts val="2000"/>
              <a:buFont typeface="Calibri"/>
              <a:buChar char="▪"/>
            </a:pPr>
            <a:r>
              <a:rPr b="1" lang="en-US" sz="2000">
                <a:solidFill>
                  <a:schemeClr val="dk1"/>
                </a:solidFill>
                <a:latin typeface="Calibri"/>
                <a:ea typeface="Calibri"/>
                <a:cs typeface="Calibri"/>
                <a:sym typeface="Calibri"/>
              </a:rPr>
              <a:t>Investments Account &amp; CDs </a:t>
            </a:r>
            <a:endParaRPr b="1" sz="2000">
              <a:latin typeface="Calibri"/>
              <a:ea typeface="Calibri"/>
              <a:cs typeface="Calibri"/>
              <a:sym typeface="Calibri"/>
            </a:endParaRPr>
          </a:p>
          <a:p>
            <a:pPr algn="l" indent="0" lvl="1" marL="457200" marR="0" rtl="0">
              <a:lnSpc>
                <a:spcPct val="90000"/>
              </a:lnSpc>
              <a:spcBef>
                <a:spcPts val="0"/>
              </a:spcBef>
              <a:spcAft>
                <a:spcPts val="0"/>
              </a:spcAft>
              <a:buClr>
                <a:srgbClr val="000000"/>
              </a:buClr>
              <a:buSzPts val="1800"/>
              <a:buFont typeface="Arial"/>
              <a:buNone/>
            </a:pPr>
            <a:r>
              <a:rPr b="0" cap="none" i="0" lang="en-US" strike="noStrike" sz="2000" u="none">
                <a:solidFill>
                  <a:srgbClr val="000000"/>
                </a:solidFill>
                <a:latin typeface="Calibri"/>
                <a:ea typeface="Calibri"/>
                <a:cs typeface="Calibri"/>
                <a:sym typeface="Calibri"/>
              </a:rPr>
              <a:t>  </a:t>
            </a:r>
            <a:endParaRPr b="0" cap="none" i="0" strike="noStrike" sz="2000" u="none">
              <a:solidFill>
                <a:srgbClr val="FF9900"/>
              </a:solidFill>
              <a:latin typeface="Calibri"/>
              <a:ea typeface="Calibri"/>
              <a:cs typeface="Calibri"/>
              <a:sym typeface="Calibri"/>
            </a:endParaRPr>
          </a:p>
          <a:p>
            <a:pPr algn="l" indent="-298450" lvl="0" marL="285750" marR="0" rtl="0">
              <a:lnSpc>
                <a:spcPct val="90000"/>
              </a:lnSpc>
              <a:spcBef>
                <a:spcPts val="0"/>
              </a:spcBef>
              <a:spcAft>
                <a:spcPts val="0"/>
              </a:spcAft>
              <a:buClr>
                <a:srgbClr val="FFC000"/>
              </a:buClr>
              <a:buSzPts val="2000"/>
              <a:buFont typeface="Calibri"/>
              <a:buChar char="▪"/>
            </a:pPr>
            <a:r>
              <a:rPr b="1" lang="en-US" sz="2000">
                <a:latin typeface="Calibri"/>
                <a:ea typeface="Calibri"/>
                <a:cs typeface="Calibri"/>
                <a:sym typeface="Calibri"/>
              </a:rPr>
              <a:t>Federal &amp; State Filings </a:t>
            </a:r>
            <a:r>
              <a:rPr b="1" cap="none" i="0" lang="en-US" strike="noStrike" sz="2000" u="none">
                <a:solidFill>
                  <a:srgbClr val="000000"/>
                </a:solidFill>
                <a:latin typeface="Calibri"/>
                <a:ea typeface="Calibri"/>
                <a:cs typeface="Calibri"/>
                <a:sym typeface="Calibri"/>
              </a:rPr>
              <a:t>    </a:t>
            </a:r>
            <a:endParaRPr b="1" cap="none" i="0" strike="noStrike" sz="2000" u="none">
              <a:solidFill>
                <a:srgbClr val="F0AD00"/>
              </a:solidFill>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lang="en-US" sz="2000">
                <a:latin typeface="Calibri"/>
                <a:ea typeface="Calibri"/>
                <a:cs typeface="Calibri"/>
                <a:sym typeface="Calibri"/>
              </a:rPr>
              <a:t>Federal 990 Filing </a:t>
            </a:r>
            <a:endParaRPr sz="2000">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lang="en-US" sz="2000">
                <a:solidFill>
                  <a:schemeClr val="dk1"/>
                </a:solidFill>
                <a:latin typeface="Calibri"/>
                <a:ea typeface="Calibri"/>
                <a:cs typeface="Calibri"/>
                <a:sym typeface="Calibri"/>
              </a:rPr>
              <a:t>States - XX Attorney General [AGO] Filings </a:t>
            </a:r>
            <a:endParaRPr sz="2000">
              <a:solidFill>
                <a:schemeClr val="dk1"/>
              </a:solidFill>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lang="en-US" sz="2000">
                <a:latin typeface="Calibri"/>
                <a:ea typeface="Calibri"/>
                <a:cs typeface="Calibri"/>
                <a:sym typeface="Calibri"/>
              </a:rPr>
              <a:t>States - XX Secretary of States [SOS] Filings </a:t>
            </a:r>
            <a:endParaRPr sz="2000">
              <a:latin typeface="Calibri"/>
              <a:ea typeface="Calibri"/>
              <a:cs typeface="Calibri"/>
              <a:sym typeface="Calibri"/>
            </a:endParaRPr>
          </a:p>
          <a:p>
            <a:pPr algn="l" indent="0" lvl="1" marL="457200" marR="0" rtl="0">
              <a:lnSpc>
                <a:spcPct val="90000"/>
              </a:lnSpc>
              <a:spcBef>
                <a:spcPts val="0"/>
              </a:spcBef>
              <a:spcAft>
                <a:spcPts val="0"/>
              </a:spcAft>
              <a:buClr>
                <a:srgbClr val="000000"/>
              </a:buClr>
              <a:buSzPts val="1800"/>
              <a:buFont typeface="Arial"/>
              <a:buNone/>
            </a:pPr>
            <a:r>
              <a:t/>
            </a:r>
            <a:endParaRPr b="0" cap="none" i="0" strike="noStrike" sz="2000" u="none">
              <a:solidFill>
                <a:srgbClr val="FF9900"/>
              </a:solidFill>
              <a:latin typeface="Calibri"/>
              <a:ea typeface="Calibri"/>
              <a:cs typeface="Calibri"/>
              <a:sym typeface="Calibri"/>
            </a:endParaRPr>
          </a:p>
          <a:p>
            <a:pPr algn="l" indent="-298450" lvl="0" marL="285750" marR="0" rtl="0">
              <a:lnSpc>
                <a:spcPct val="90000"/>
              </a:lnSpc>
              <a:spcBef>
                <a:spcPts val="0"/>
              </a:spcBef>
              <a:spcAft>
                <a:spcPts val="0"/>
              </a:spcAft>
              <a:buClr>
                <a:srgbClr val="FFC000"/>
              </a:buClr>
              <a:buSzPts val="2000"/>
              <a:buFont typeface="Calibri"/>
              <a:buChar char="▪"/>
            </a:pPr>
            <a:r>
              <a:rPr b="1" lang="en-US" sz="2000">
                <a:latin typeface="Calibri"/>
                <a:ea typeface="Calibri"/>
                <a:cs typeface="Calibri"/>
                <a:sym typeface="Calibri"/>
              </a:rPr>
              <a:t>Payroll &amp; Insurance</a:t>
            </a:r>
            <a:r>
              <a:rPr b="1" cap="none" i="0" lang="en-US" strike="noStrike" sz="2000" u="none">
                <a:solidFill>
                  <a:srgbClr val="000000"/>
                </a:solidFill>
                <a:latin typeface="Calibri"/>
                <a:ea typeface="Calibri"/>
                <a:cs typeface="Calibri"/>
                <a:sym typeface="Calibri"/>
              </a:rPr>
              <a:t>    </a:t>
            </a:r>
            <a:endParaRPr b="1" cap="none" i="0" strike="noStrike" sz="2000" u="none">
              <a:solidFill>
                <a:srgbClr val="F0AD00"/>
              </a:solidFill>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lang="en-US" sz="2000">
                <a:latin typeface="Calibri"/>
                <a:ea typeface="Calibri"/>
                <a:cs typeface="Calibri"/>
                <a:sym typeface="Calibri"/>
              </a:rPr>
              <a:t>Payroll through Paychex</a:t>
            </a:r>
            <a:endParaRPr sz="2000">
              <a:latin typeface="Calibri"/>
              <a:ea typeface="Calibri"/>
              <a:cs typeface="Calibri"/>
              <a:sym typeface="Calibri"/>
            </a:endParaRPr>
          </a:p>
          <a:p>
            <a:pPr algn="l" indent="-368300" lvl="1" marL="800100" marR="0" rtl="0">
              <a:lnSpc>
                <a:spcPct val="90000"/>
              </a:lnSpc>
              <a:spcBef>
                <a:spcPts val="0"/>
              </a:spcBef>
              <a:spcAft>
                <a:spcPts val="0"/>
              </a:spcAft>
              <a:buClr>
                <a:srgbClr val="FFC000"/>
              </a:buClr>
              <a:buSzPts val="2000"/>
              <a:buFont typeface="Calibri"/>
              <a:buChar char="o"/>
            </a:pPr>
            <a:r>
              <a:rPr lang="en-US" sz="2000">
                <a:latin typeface="Calibri"/>
                <a:ea typeface="Calibri"/>
                <a:cs typeface="Calibri"/>
                <a:sym typeface="Calibri"/>
              </a:rPr>
              <a:t>GL Insurance, D&amp;O Insurance, Health Insurance </a:t>
            </a:r>
            <a:r>
              <a:rPr b="0" cap="none" i="0" lang="en-US" strike="noStrike" sz="2000" u="none">
                <a:solidFill>
                  <a:srgbClr val="000000"/>
                </a:solidFill>
                <a:latin typeface="Calibri"/>
                <a:ea typeface="Calibri"/>
                <a:cs typeface="Calibri"/>
                <a:sym typeface="Calibri"/>
              </a:rPr>
              <a:t> </a:t>
            </a:r>
            <a:endParaRPr b="0" cap="none" i="0" strike="noStrike" sz="2000" u="none">
              <a:solidFill>
                <a:srgbClr val="FF9900"/>
              </a:solidFill>
              <a:latin typeface="Calibri"/>
              <a:ea typeface="Calibri"/>
              <a:cs typeface="Calibri"/>
              <a:sym typeface="Calibri"/>
            </a:endParaRPr>
          </a:p>
          <a:p>
            <a:pPr algn="l" indent="0" lvl="0" marL="0" marR="0" rtl="0">
              <a:lnSpc>
                <a:spcPct val="90000"/>
              </a:lnSpc>
              <a:spcBef>
                <a:spcPts val="0"/>
              </a:spcBef>
              <a:spcAft>
                <a:spcPts val="0"/>
              </a:spcAft>
              <a:buClr>
                <a:srgbClr val="000000"/>
              </a:buClr>
              <a:buSzPts val="1800"/>
              <a:buFont typeface="Arial"/>
              <a:buNone/>
            </a:pPr>
            <a:br>
              <a:rPr b="0" cap="none" i="0" lang="en-US" strike="noStrike" sz="2000" u="none">
                <a:solidFill>
                  <a:srgbClr val="000000"/>
                </a:solidFill>
                <a:latin typeface="Calibri"/>
                <a:ea typeface="Calibri"/>
                <a:cs typeface="Calibri"/>
                <a:sym typeface="Calibri"/>
              </a:rPr>
            </a:br>
            <a:endParaRPr b="0" cap="none" i="0" strike="noStrike" sz="2000" u="non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338" name="Shape 338"/>
        <p:cNvGrpSpPr/>
        <p:nvPr/>
      </p:nvGrpSpPr>
      <p:grpSpPr>
        <a:xfrm>
          <a:off x="0" y="0"/>
          <a:ext cx="0" cy="0"/>
          <a:chOff x="0" y="0"/>
          <a:chExt cx="0" cy="0"/>
        </a:xfrm>
      </p:grpSpPr>
      <p:sp>
        <p:nvSpPr>
          <p:cNvPr id="339" name="Google Shape;339;g3bd7a3588fe_0_14"/>
          <p:cNvSpPr/>
          <p:nvPr/>
        </p:nvSpPr>
        <p:spPr>
          <a:xfrm>
            <a:off x="829443" y="140739"/>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pic>
        <p:nvPicPr>
          <p:cNvPr id="340" name="Google Shape;340;g3bd7a3588fe_0_14" title="girl doodle.png"/>
          <p:cNvPicPr preferRelativeResize="0"/>
          <p:nvPr/>
        </p:nvPicPr>
        <p:blipFill rotWithShape="1">
          <a:blip r:embed="rId4">
            <a:alphaModFix/>
          </a:blip>
          <a:srcRect b="12694" r="11188"/>
          <a:stretch/>
        </p:blipFill>
        <p:spPr>
          <a:xfrm>
            <a:off x="134081" y="-166150"/>
            <a:ext cx="1047494" cy="1013450"/>
          </a:xfrm>
          <a:prstGeom prst="rect">
            <a:avLst/>
          </a:prstGeom>
          <a:noFill/>
          <a:ln>
            <a:noFill/>
          </a:ln>
        </p:spPr>
      </p:pic>
      <p:sp>
        <p:nvSpPr>
          <p:cNvPr id="341" name="Google Shape;341;g3bd7a3588fe_0_14"/>
          <p:cNvSpPr txBox="1"/>
          <p:nvPr/>
        </p:nvSpPr>
        <p:spPr>
          <a:xfrm>
            <a:off x="1319303" y="-31302"/>
            <a:ext cx="5646000" cy="784800"/>
          </a:xfrm>
          <a:prstGeom prst="rect">
            <a:avLst/>
          </a:prstGeom>
          <a:noFill/>
          <a:ln>
            <a:noFill/>
          </a:ln>
        </p:spPr>
        <p:txBody>
          <a:bodyPr anchor="ctr"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100"/>
              <a:buFont typeface="Arial"/>
              <a:buNone/>
            </a:pPr>
            <a:r>
              <a:rPr b="1" lang="en-US" sz="2000">
                <a:latin typeface="Roboto Serif"/>
                <a:ea typeface="Roboto Serif"/>
                <a:cs typeface="Roboto Serif"/>
                <a:sym typeface="Roboto Serif"/>
              </a:rPr>
              <a:t>CRY America Board &amp; Advisory Groups</a:t>
            </a:r>
            <a:endParaRPr b="1" cap="none" i="0" strike="noStrike" sz="2000" u="none">
              <a:solidFill>
                <a:srgbClr val="000000"/>
              </a:solidFill>
              <a:latin typeface="Roboto Serif"/>
              <a:ea typeface="Roboto Serif"/>
              <a:cs typeface="Roboto Serif"/>
              <a:sym typeface="Roboto Serif"/>
            </a:endParaRPr>
          </a:p>
        </p:txBody>
      </p:sp>
      <p:sp>
        <p:nvSpPr>
          <p:cNvPr id="342" name="Google Shape;342;g3bd7a3588fe_0_14"/>
          <p:cNvSpPr txBox="1"/>
          <p:nvPr/>
        </p:nvSpPr>
        <p:spPr>
          <a:xfrm>
            <a:off x="362800" y="772475"/>
            <a:ext cx="8585100" cy="4207800"/>
          </a:xfrm>
          <a:prstGeom prst="rect">
            <a:avLst/>
          </a:prstGeom>
          <a:noFill/>
          <a:ln>
            <a:noFill/>
          </a:ln>
        </p:spPr>
        <p:txBody>
          <a:bodyPr anchor="t" anchorCtr="0" bIns="91425" lIns="91425" rIns="91425" spcFirstLastPara="1" tIns="91425" wrap="square">
            <a:noAutofit/>
          </a:bodyPr>
          <a:lstStyle/>
          <a:p>
            <a:pPr algn="l" indent="-355600" lvl="0" marL="342900" marR="0" rtl="0">
              <a:lnSpc>
                <a:spcPct val="100000"/>
              </a:lnSpc>
              <a:spcBef>
                <a:spcPts val="0"/>
              </a:spcBef>
              <a:spcAft>
                <a:spcPts val="0"/>
              </a:spcAft>
              <a:buClr>
                <a:srgbClr val="FFC000"/>
              </a:buClr>
              <a:buSzPts val="2000"/>
              <a:buFont typeface="Calibri"/>
              <a:buChar char="▪"/>
            </a:pPr>
            <a:r>
              <a:rPr b="1" lang="en-US" sz="2000">
                <a:latin typeface="Calibri"/>
                <a:ea typeface="Calibri"/>
                <a:cs typeface="Calibri"/>
                <a:sym typeface="Calibri"/>
              </a:rPr>
              <a:t>CRY America Board</a:t>
            </a:r>
            <a:r>
              <a:rPr b="1" cap="none" i="0" lang="en-US" strike="noStrike" sz="2000" u="none">
                <a:solidFill>
                  <a:srgbClr val="000000"/>
                </a:solidFill>
                <a:latin typeface="Calibri"/>
                <a:ea typeface="Calibri"/>
                <a:cs typeface="Calibri"/>
                <a:sym typeface="Calibri"/>
              </a:rPr>
              <a:t>   </a:t>
            </a:r>
            <a:endParaRPr b="1" cap="none" i="0" strike="noStrike" sz="2000" u="none">
              <a:solidFill>
                <a:srgbClr val="F0AD00"/>
              </a:solidFill>
              <a:latin typeface="Calibri"/>
              <a:ea typeface="Calibri"/>
              <a:cs typeface="Calibri"/>
              <a:sym typeface="Calibri"/>
            </a:endParaRPr>
          </a:p>
          <a:p>
            <a:pPr algn="l" indent="-368300" lvl="1" marL="800100" marR="0" rtl="0">
              <a:lnSpc>
                <a:spcPct val="100000"/>
              </a:lnSpc>
              <a:spcBef>
                <a:spcPts val="0"/>
              </a:spcBef>
              <a:spcAft>
                <a:spcPts val="0"/>
              </a:spcAft>
              <a:buClr>
                <a:srgbClr val="FFC000"/>
              </a:buClr>
              <a:buSzPts val="2000"/>
              <a:buFont typeface="Calibri"/>
              <a:buChar char="o"/>
            </a:pPr>
            <a:r>
              <a:rPr lang="en-US" sz="2000">
                <a:latin typeface="Calibri"/>
                <a:ea typeface="Calibri"/>
                <a:cs typeface="Calibri"/>
                <a:sym typeface="Calibri"/>
              </a:rPr>
              <a:t>Trustees &amp; Office Bearers [3 US based] - President, Treasurer, Secretary &amp; Vol Rep</a:t>
            </a:r>
            <a:endParaRPr sz="2000">
              <a:latin typeface="Calibri"/>
              <a:ea typeface="Calibri"/>
              <a:cs typeface="Calibri"/>
              <a:sym typeface="Calibri"/>
            </a:endParaRPr>
          </a:p>
          <a:p>
            <a:pPr algn="l" indent="-368300" lvl="1" marL="800100" marR="0" rtl="0">
              <a:lnSpc>
                <a:spcPct val="100000"/>
              </a:lnSpc>
              <a:spcBef>
                <a:spcPts val="0"/>
              </a:spcBef>
              <a:spcAft>
                <a:spcPts val="0"/>
              </a:spcAft>
              <a:buClr>
                <a:srgbClr val="FFC000"/>
              </a:buClr>
              <a:buSzPts val="2000"/>
              <a:buFont typeface="Calibri"/>
              <a:buChar char="o"/>
            </a:pPr>
            <a:r>
              <a:rPr lang="en-US" sz="2000">
                <a:latin typeface="Calibri"/>
                <a:ea typeface="Calibri"/>
                <a:cs typeface="Calibri"/>
                <a:sym typeface="Calibri"/>
              </a:rPr>
              <a:t>Trustees [2 India] - CRY CEO, CRY ManCom</a:t>
            </a:r>
            <a:r>
              <a:rPr b="0" cap="none" i="0" lang="en-US" strike="noStrike" sz="2000" u="none">
                <a:solidFill>
                  <a:srgbClr val="000000"/>
                </a:solidFill>
                <a:latin typeface="Calibri"/>
                <a:ea typeface="Calibri"/>
                <a:cs typeface="Calibri"/>
                <a:sym typeface="Calibri"/>
              </a:rPr>
              <a:t>  </a:t>
            </a:r>
            <a:endParaRPr sz="2000">
              <a:latin typeface="Calibri"/>
              <a:ea typeface="Calibri"/>
              <a:cs typeface="Calibri"/>
              <a:sym typeface="Calibri"/>
            </a:endParaRPr>
          </a:p>
          <a:p>
            <a:pPr algn="l" indent="-368300" lvl="1" marL="800100" marR="0" rtl="0">
              <a:lnSpc>
                <a:spcPct val="100000"/>
              </a:lnSpc>
              <a:spcBef>
                <a:spcPts val="0"/>
              </a:spcBef>
              <a:spcAft>
                <a:spcPts val="0"/>
              </a:spcAft>
              <a:buClr>
                <a:srgbClr val="FFC000"/>
              </a:buClr>
              <a:buSzPts val="2000"/>
              <a:buFont typeface="Calibri"/>
              <a:buChar char="o"/>
            </a:pPr>
            <a:r>
              <a:rPr lang="en-US" sz="2000">
                <a:latin typeface="Calibri"/>
                <a:ea typeface="Calibri"/>
                <a:cs typeface="Calibri"/>
                <a:sym typeface="Calibri"/>
              </a:rPr>
              <a:t>Meetings chaired &amp; organized by Shefali</a:t>
            </a:r>
            <a:endParaRPr sz="2000">
              <a:latin typeface="Calibri"/>
              <a:ea typeface="Calibri"/>
              <a:cs typeface="Calibri"/>
              <a:sym typeface="Calibri"/>
            </a:endParaRPr>
          </a:p>
          <a:p>
            <a:pPr algn="l" indent="0" lvl="1" marL="457200" marR="0" rtl="0">
              <a:lnSpc>
                <a:spcPct val="80000"/>
              </a:lnSpc>
              <a:spcBef>
                <a:spcPts val="0"/>
              </a:spcBef>
              <a:spcAft>
                <a:spcPts val="0"/>
              </a:spcAft>
              <a:buClr>
                <a:srgbClr val="000000"/>
              </a:buClr>
              <a:buSzPts val="1800"/>
              <a:buFont typeface="Arial"/>
              <a:buNone/>
            </a:pPr>
            <a:r>
              <a:rPr b="0" cap="none" i="0" lang="en-US" strike="noStrike" sz="2000" u="none">
                <a:solidFill>
                  <a:srgbClr val="000000"/>
                </a:solidFill>
                <a:latin typeface="Calibri"/>
                <a:ea typeface="Calibri"/>
                <a:cs typeface="Calibri"/>
                <a:sym typeface="Calibri"/>
              </a:rPr>
              <a:t>   </a:t>
            </a:r>
            <a:endParaRPr b="0" cap="none" i="0" strike="noStrike" sz="2000" u="none">
              <a:solidFill>
                <a:srgbClr val="FF9900"/>
              </a:solidFill>
              <a:latin typeface="Calibri"/>
              <a:ea typeface="Calibri"/>
              <a:cs typeface="Calibri"/>
              <a:sym typeface="Calibri"/>
            </a:endParaRPr>
          </a:p>
          <a:p>
            <a:pPr algn="l" indent="-298450" lvl="0" marL="285750" marR="0" rtl="0">
              <a:lnSpc>
                <a:spcPct val="100000"/>
              </a:lnSpc>
              <a:spcBef>
                <a:spcPts val="0"/>
              </a:spcBef>
              <a:spcAft>
                <a:spcPts val="0"/>
              </a:spcAft>
              <a:buClr>
                <a:srgbClr val="FFC000"/>
              </a:buClr>
              <a:buSzPts val="2000"/>
              <a:buFont typeface="Calibri"/>
              <a:buChar char="▪"/>
            </a:pPr>
            <a:r>
              <a:rPr b="1" lang="en-US" sz="2000">
                <a:latin typeface="Calibri"/>
                <a:ea typeface="Calibri"/>
                <a:cs typeface="Calibri"/>
                <a:sym typeface="Calibri"/>
              </a:rPr>
              <a:t>Advisory Board - National level</a:t>
            </a:r>
            <a:endParaRPr b="1" cap="none" i="0" strike="noStrike" sz="2000" u="none">
              <a:solidFill>
                <a:srgbClr val="F0AD00"/>
              </a:solidFill>
              <a:latin typeface="Calibri"/>
              <a:ea typeface="Calibri"/>
              <a:cs typeface="Calibri"/>
              <a:sym typeface="Calibri"/>
            </a:endParaRPr>
          </a:p>
          <a:p>
            <a:pPr algn="l" indent="-368300" lvl="1" marL="800100" marR="0" rtl="0">
              <a:lnSpc>
                <a:spcPct val="100000"/>
              </a:lnSpc>
              <a:spcBef>
                <a:spcPts val="0"/>
              </a:spcBef>
              <a:spcAft>
                <a:spcPts val="0"/>
              </a:spcAft>
              <a:buClr>
                <a:srgbClr val="FFC000"/>
              </a:buClr>
              <a:buSzPts val="2000"/>
              <a:buFont typeface="Calibri"/>
              <a:buChar char="o"/>
            </a:pPr>
            <a:r>
              <a:rPr lang="en-US" sz="2000">
                <a:latin typeface="Calibri"/>
                <a:ea typeface="Calibri"/>
                <a:cs typeface="Calibri"/>
                <a:sym typeface="Calibri"/>
              </a:rPr>
              <a:t>Members - NJ 1, SD 2, BA 1, Seattle 1, Houston 1</a:t>
            </a:r>
            <a:endParaRPr sz="2000">
              <a:latin typeface="Calibri"/>
              <a:ea typeface="Calibri"/>
              <a:cs typeface="Calibri"/>
              <a:sym typeface="Calibri"/>
            </a:endParaRPr>
          </a:p>
          <a:p>
            <a:pPr algn="l" indent="-368300" lvl="1" marL="800100" marR="0" rtl="0">
              <a:lnSpc>
                <a:spcPct val="100000"/>
              </a:lnSpc>
              <a:spcBef>
                <a:spcPts val="0"/>
              </a:spcBef>
              <a:spcAft>
                <a:spcPts val="0"/>
              </a:spcAft>
              <a:buClr>
                <a:srgbClr val="FFC000"/>
              </a:buClr>
              <a:buSzPts val="2000"/>
              <a:buFont typeface="Calibri"/>
              <a:buChar char="o"/>
            </a:pPr>
            <a:r>
              <a:rPr lang="en-US" sz="2000">
                <a:latin typeface="Calibri"/>
                <a:ea typeface="Calibri"/>
                <a:cs typeface="Calibri"/>
                <a:sym typeface="Calibri"/>
              </a:rPr>
              <a:t>Managed by Shefali &amp; Patrick</a:t>
            </a:r>
            <a:endParaRPr sz="2000">
              <a:latin typeface="Calibri"/>
              <a:ea typeface="Calibri"/>
              <a:cs typeface="Calibri"/>
              <a:sym typeface="Calibri"/>
            </a:endParaRPr>
          </a:p>
          <a:p>
            <a:pPr algn="l" indent="0" lvl="1" marL="457200" marR="0" rtl="0">
              <a:lnSpc>
                <a:spcPct val="80000"/>
              </a:lnSpc>
              <a:spcBef>
                <a:spcPts val="0"/>
              </a:spcBef>
              <a:spcAft>
                <a:spcPts val="0"/>
              </a:spcAft>
              <a:buClr>
                <a:srgbClr val="000000"/>
              </a:buClr>
              <a:buSzPts val="1800"/>
              <a:buFont typeface="Arial"/>
              <a:buNone/>
            </a:pPr>
            <a:r>
              <a:rPr b="0" cap="none" i="0" lang="en-US" strike="noStrike" sz="2000" u="none">
                <a:solidFill>
                  <a:srgbClr val="000000"/>
                </a:solidFill>
                <a:latin typeface="Calibri"/>
                <a:ea typeface="Calibri"/>
                <a:cs typeface="Calibri"/>
                <a:sym typeface="Calibri"/>
              </a:rPr>
              <a:t>  </a:t>
            </a:r>
            <a:endParaRPr b="0" cap="none" i="0" strike="noStrike" sz="2000" u="none">
              <a:solidFill>
                <a:srgbClr val="FF9900"/>
              </a:solidFill>
              <a:latin typeface="Calibri"/>
              <a:ea typeface="Calibri"/>
              <a:cs typeface="Calibri"/>
              <a:sym typeface="Calibri"/>
            </a:endParaRPr>
          </a:p>
          <a:p>
            <a:pPr algn="l" indent="-298450" lvl="0" marL="285750" marR="0" rtl="0">
              <a:lnSpc>
                <a:spcPct val="100000"/>
              </a:lnSpc>
              <a:spcBef>
                <a:spcPts val="0"/>
              </a:spcBef>
              <a:spcAft>
                <a:spcPts val="0"/>
              </a:spcAft>
              <a:buClr>
                <a:srgbClr val="FFC000"/>
              </a:buClr>
              <a:buSzPts val="2000"/>
              <a:buFont typeface="Calibri"/>
              <a:buChar char="▪"/>
            </a:pPr>
            <a:r>
              <a:rPr b="1" lang="en-US" sz="2000">
                <a:latin typeface="Calibri"/>
                <a:ea typeface="Calibri"/>
                <a:cs typeface="Calibri"/>
                <a:sym typeface="Calibri"/>
              </a:rPr>
              <a:t>Gala Committee &amp; Advisory Council - State or City level</a:t>
            </a:r>
            <a:r>
              <a:rPr b="1" cap="none" i="0" lang="en-US" strike="noStrike" sz="2000" u="none">
                <a:solidFill>
                  <a:srgbClr val="000000"/>
                </a:solidFill>
                <a:latin typeface="Calibri"/>
                <a:ea typeface="Calibri"/>
                <a:cs typeface="Calibri"/>
                <a:sym typeface="Calibri"/>
              </a:rPr>
              <a:t>  </a:t>
            </a:r>
            <a:endParaRPr b="1" cap="none" i="0" strike="noStrike" sz="2000" u="none">
              <a:solidFill>
                <a:srgbClr val="F0AD00"/>
              </a:solidFill>
              <a:latin typeface="Calibri"/>
              <a:ea typeface="Calibri"/>
              <a:cs typeface="Calibri"/>
              <a:sym typeface="Calibri"/>
            </a:endParaRPr>
          </a:p>
          <a:p>
            <a:pPr algn="l" indent="-368300" lvl="1" marL="800100" marR="0" rtl="0">
              <a:lnSpc>
                <a:spcPct val="100000"/>
              </a:lnSpc>
              <a:spcBef>
                <a:spcPts val="0"/>
              </a:spcBef>
              <a:spcAft>
                <a:spcPts val="0"/>
              </a:spcAft>
              <a:buClr>
                <a:srgbClr val="FFC000"/>
              </a:buClr>
              <a:buSzPts val="2000"/>
              <a:buFont typeface="Calibri"/>
              <a:buChar char="o"/>
            </a:pPr>
            <a:r>
              <a:rPr lang="en-US" sz="2000">
                <a:solidFill>
                  <a:schemeClr val="dk1"/>
                </a:solidFill>
                <a:latin typeface="Calibri"/>
                <a:ea typeface="Calibri"/>
                <a:cs typeface="Calibri"/>
                <a:sym typeface="Calibri"/>
              </a:rPr>
              <a:t>Gala Committees - NY/NJ, Houston, San Diego, Bay Area</a:t>
            </a:r>
            <a:endParaRPr cap="none" i="0" strike="noStrike" sz="2000" u="none">
              <a:solidFill>
                <a:srgbClr val="FF9900"/>
              </a:solidFill>
              <a:latin typeface="Calibri"/>
              <a:ea typeface="Calibri"/>
              <a:cs typeface="Calibri"/>
              <a:sym typeface="Calibri"/>
            </a:endParaRPr>
          </a:p>
          <a:p>
            <a:pPr algn="l" indent="-368300" lvl="1" marL="800100" marR="0" rtl="0">
              <a:lnSpc>
                <a:spcPct val="100000"/>
              </a:lnSpc>
              <a:spcBef>
                <a:spcPts val="0"/>
              </a:spcBef>
              <a:spcAft>
                <a:spcPts val="0"/>
              </a:spcAft>
              <a:buClr>
                <a:srgbClr val="FFC000"/>
              </a:buClr>
              <a:buSzPts val="2000"/>
              <a:buFont typeface="Calibri"/>
              <a:buChar char="o"/>
            </a:pPr>
            <a:r>
              <a:rPr lang="en-US" sz="2000">
                <a:solidFill>
                  <a:schemeClr val="dk1"/>
                </a:solidFill>
                <a:latin typeface="Calibri"/>
                <a:ea typeface="Calibri"/>
                <a:cs typeface="Calibri"/>
                <a:sym typeface="Calibri"/>
              </a:rPr>
              <a:t>Advisory Council </a:t>
            </a:r>
            <a:r>
              <a:rPr lang="en-US" sz="2000">
                <a:latin typeface="Calibri"/>
                <a:ea typeface="Calibri"/>
                <a:cs typeface="Calibri"/>
                <a:sym typeface="Calibri"/>
              </a:rPr>
              <a:t>- Houston, Seattle [starting]</a:t>
            </a:r>
            <a:r>
              <a:rPr cap="none" i="0" lang="en-US" strike="noStrike" sz="2000" u="none">
                <a:solidFill>
                  <a:srgbClr val="000000"/>
                </a:solidFill>
                <a:latin typeface="Calibri"/>
                <a:ea typeface="Calibri"/>
                <a:cs typeface="Calibri"/>
                <a:sym typeface="Calibri"/>
              </a:rPr>
              <a:t> </a:t>
            </a:r>
            <a:endParaRPr sz="2000">
              <a:latin typeface="Calibri"/>
              <a:ea typeface="Calibri"/>
              <a:cs typeface="Calibri"/>
              <a:sym typeface="Calibri"/>
            </a:endParaRPr>
          </a:p>
          <a:p>
            <a:pPr algn="l" indent="-368300" lvl="1" marL="800100" marR="0" rtl="0">
              <a:lnSpc>
                <a:spcPct val="100000"/>
              </a:lnSpc>
              <a:spcBef>
                <a:spcPts val="0"/>
              </a:spcBef>
              <a:spcAft>
                <a:spcPts val="0"/>
              </a:spcAft>
              <a:buClr>
                <a:srgbClr val="FFC000"/>
              </a:buClr>
              <a:buSzPts val="2000"/>
              <a:buFont typeface="Calibri"/>
              <a:buChar char="o"/>
            </a:pPr>
            <a:r>
              <a:rPr lang="en-US" sz="2000">
                <a:solidFill>
                  <a:schemeClr val="dk1"/>
                </a:solidFill>
                <a:latin typeface="Calibri"/>
                <a:ea typeface="Calibri"/>
                <a:cs typeface="Calibri"/>
                <a:sym typeface="Calibri"/>
              </a:rPr>
              <a:t>Managed by Shefali, Patrick, Lipika</a:t>
            </a:r>
            <a:endParaRPr sz="2000">
              <a:latin typeface="Calibri"/>
              <a:ea typeface="Calibri"/>
              <a:cs typeface="Calibri"/>
              <a:sym typeface="Calibri"/>
            </a:endParaRPr>
          </a:p>
          <a:p>
            <a:pPr algn="l" indent="0" lvl="0" marL="0" marR="0" rtl="0">
              <a:lnSpc>
                <a:spcPct val="100000"/>
              </a:lnSpc>
              <a:spcBef>
                <a:spcPts val="0"/>
              </a:spcBef>
              <a:spcAft>
                <a:spcPts val="0"/>
              </a:spcAft>
              <a:buClr>
                <a:srgbClr val="000000"/>
              </a:buClr>
              <a:buSzPts val="1800"/>
              <a:buFont typeface="Arial"/>
              <a:buNone/>
            </a:pPr>
            <a:br>
              <a:rPr b="0" cap="none" i="0" lang="en-US" strike="noStrike" sz="2000" u="none">
                <a:solidFill>
                  <a:srgbClr val="000000"/>
                </a:solidFill>
                <a:latin typeface="Calibri"/>
                <a:ea typeface="Calibri"/>
                <a:cs typeface="Calibri"/>
                <a:sym typeface="Calibri"/>
              </a:rPr>
            </a:br>
            <a:endParaRPr b="0" cap="none" i="0" strike="noStrike" sz="2000" u="none">
              <a:solidFill>
                <a:schemeClr val="dk1"/>
              </a:solidFill>
              <a:latin typeface="Calibri"/>
              <a:ea typeface="Calibri"/>
              <a:cs typeface="Calibri"/>
              <a:sym typeface="Calibri"/>
            </a:endParaRPr>
          </a:p>
        </p:txBody>
      </p:sp>
      <p:pic>
        <p:nvPicPr>
          <p:cNvPr id="343" name="Google Shape;343;g3bd7a3588fe_0_14"/>
          <p:cNvPicPr preferRelativeResize="0"/>
          <p:nvPr/>
        </p:nvPicPr>
        <p:blipFill rotWithShape="1">
          <a:blip r:embed="rId5">
            <a:alphaModFix/>
          </a:blip>
          <a:srcRect b="21" r="35"/>
          <a:stretch/>
        </p:blipFill>
        <p:spPr>
          <a:xfrm>
            <a:off x="6275975" y="2257200"/>
            <a:ext cx="2828601" cy="2853173"/>
          </a:xfrm>
          <a:prstGeom prst="rect">
            <a:avLst/>
          </a:prstGeom>
          <a:noFill/>
          <a:ln>
            <a:noFill/>
          </a:ln>
        </p:spPr>
      </p:pic>
    </p:spTree>
  </p:cSld>
  <p:clrMapOvr>
    <a:masterClrMapping/>
  </p:clrMapOvr>
</p:sld>
</file>

<file path=ppt/slides/slide24.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347" name="Shape 347"/>
        <p:cNvGrpSpPr/>
        <p:nvPr/>
      </p:nvGrpSpPr>
      <p:grpSpPr>
        <a:xfrm>
          <a:off x="0" y="0"/>
          <a:ext cx="0" cy="0"/>
          <a:chOff x="0" y="0"/>
          <a:chExt cx="0" cy="0"/>
        </a:xfrm>
      </p:grpSpPr>
      <p:sp>
        <p:nvSpPr>
          <p:cNvPr id="348" name="Google Shape;348;g3bd7a3588fe_0_21"/>
          <p:cNvSpPr/>
          <p:nvPr/>
        </p:nvSpPr>
        <p:spPr>
          <a:xfrm>
            <a:off x="829443" y="156372"/>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pic>
        <p:nvPicPr>
          <p:cNvPr id="349" name="Google Shape;349;g3bd7a3588fe_0_21" title="girl doodle.png"/>
          <p:cNvPicPr preferRelativeResize="0"/>
          <p:nvPr/>
        </p:nvPicPr>
        <p:blipFill rotWithShape="1">
          <a:blip r:embed="rId4">
            <a:alphaModFix/>
          </a:blip>
          <a:srcRect b="12694" r="11188"/>
          <a:stretch/>
        </p:blipFill>
        <p:spPr>
          <a:xfrm>
            <a:off x="134081" y="-166150"/>
            <a:ext cx="1047494" cy="1013450"/>
          </a:xfrm>
          <a:prstGeom prst="rect">
            <a:avLst/>
          </a:prstGeom>
          <a:noFill/>
          <a:ln>
            <a:noFill/>
          </a:ln>
        </p:spPr>
      </p:pic>
      <p:sp>
        <p:nvSpPr>
          <p:cNvPr id="350" name="Google Shape;350;g3bd7a3588fe_0_21"/>
          <p:cNvSpPr txBox="1"/>
          <p:nvPr/>
        </p:nvSpPr>
        <p:spPr>
          <a:xfrm>
            <a:off x="1319299" y="-15669"/>
            <a:ext cx="6562500" cy="784800"/>
          </a:xfrm>
          <a:prstGeom prst="rect">
            <a:avLst/>
          </a:prstGeom>
          <a:noFill/>
          <a:ln>
            <a:noFill/>
          </a:ln>
        </p:spPr>
        <p:txBody>
          <a:bodyPr anchor="ctr"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100"/>
              <a:buFont typeface="Arial"/>
              <a:buNone/>
            </a:pPr>
            <a:r>
              <a:rPr b="1" lang="en-US" sz="2000">
                <a:latin typeface="Roboto Serif"/>
                <a:ea typeface="Roboto Serif"/>
                <a:cs typeface="Roboto Serif"/>
                <a:sym typeface="Roboto Serif"/>
              </a:rPr>
              <a:t>CRY America Employees &amp; Support Staff </a:t>
            </a:r>
            <a:endParaRPr b="1" cap="none" i="0" strike="noStrike" sz="2000" u="none">
              <a:solidFill>
                <a:srgbClr val="000000"/>
              </a:solidFill>
              <a:latin typeface="Roboto Serif"/>
              <a:ea typeface="Roboto Serif"/>
              <a:cs typeface="Roboto Serif"/>
              <a:sym typeface="Roboto Serif"/>
            </a:endParaRPr>
          </a:p>
        </p:txBody>
      </p:sp>
      <p:sp>
        <p:nvSpPr>
          <p:cNvPr id="351" name="Google Shape;351;g3bd7a3588fe_0_21"/>
          <p:cNvSpPr txBox="1"/>
          <p:nvPr/>
        </p:nvSpPr>
        <p:spPr>
          <a:xfrm>
            <a:off x="194475" y="847300"/>
            <a:ext cx="4377600" cy="4201800"/>
          </a:xfrm>
          <a:prstGeom prst="rect">
            <a:avLst/>
          </a:prstGeom>
          <a:noFill/>
          <a:ln cap="flat" cmpd="sng" w="9525">
            <a:solidFill>
              <a:srgbClr val="FFC000"/>
            </a:solidFill>
            <a:prstDash val="solid"/>
            <a:round/>
            <a:headEnd len="sm" type="none" w="sm"/>
            <a:tailEnd len="sm" type="none" w="sm"/>
          </a:ln>
        </p:spPr>
        <p:txBody>
          <a:bodyPr anchor="t" anchorCtr="0" bIns="91425" lIns="91425" rIns="91425" spcFirstLastPara="1" tIns="91425" wrap="square">
            <a:noAutofit/>
          </a:bodyPr>
          <a:lstStyle/>
          <a:p>
            <a:pPr algn="l" indent="-355600" lvl="0" marL="342900" marR="0" rtl="0">
              <a:lnSpc>
                <a:spcPct val="100000"/>
              </a:lnSpc>
              <a:spcBef>
                <a:spcPts val="0"/>
              </a:spcBef>
              <a:spcAft>
                <a:spcPts val="0"/>
              </a:spcAft>
              <a:buClr>
                <a:srgbClr val="FFC000"/>
              </a:buClr>
              <a:buSzPts val="2000"/>
              <a:buFont typeface="Calibri"/>
              <a:buChar char="▪"/>
            </a:pPr>
            <a:r>
              <a:rPr b="1" lang="en-US" sz="2000">
                <a:latin typeface="Calibri"/>
                <a:ea typeface="Calibri"/>
                <a:cs typeface="Calibri"/>
                <a:sym typeface="Calibri"/>
              </a:rPr>
              <a:t>CRY America CEO/ Executive Director</a:t>
            </a:r>
            <a:r>
              <a:rPr b="1" cap="none" i="0" lang="en-US" strike="noStrike" sz="2000" u="none">
                <a:solidFill>
                  <a:srgbClr val="000000"/>
                </a:solidFill>
                <a:latin typeface="Calibri"/>
                <a:ea typeface="Calibri"/>
                <a:cs typeface="Calibri"/>
                <a:sym typeface="Calibri"/>
              </a:rPr>
              <a:t>   </a:t>
            </a:r>
            <a:endParaRPr b="1" cap="none" i="0" strike="noStrike" sz="2000" u="none">
              <a:solidFill>
                <a:srgbClr val="000000"/>
              </a:solidFill>
              <a:latin typeface="Calibri"/>
              <a:ea typeface="Calibri"/>
              <a:cs typeface="Calibri"/>
              <a:sym typeface="Calibri"/>
            </a:endParaRPr>
          </a:p>
          <a:p>
            <a:pPr algn="l" indent="0" lvl="1" marL="457200" marR="0" rtl="0">
              <a:lnSpc>
                <a:spcPct val="80000"/>
              </a:lnSpc>
              <a:spcBef>
                <a:spcPts val="0"/>
              </a:spcBef>
              <a:spcAft>
                <a:spcPts val="0"/>
              </a:spcAft>
              <a:buClr>
                <a:srgbClr val="000000"/>
              </a:buClr>
              <a:buSzPts val="1800"/>
              <a:buFont typeface="Arial"/>
              <a:buNone/>
            </a:pPr>
            <a:r>
              <a:rPr b="0" cap="none" i="0" lang="en-US" strike="noStrike" sz="2000" u="none">
                <a:solidFill>
                  <a:srgbClr val="000000"/>
                </a:solidFill>
                <a:latin typeface="Calibri"/>
                <a:ea typeface="Calibri"/>
                <a:cs typeface="Calibri"/>
                <a:sym typeface="Calibri"/>
              </a:rPr>
              <a:t>   </a:t>
            </a:r>
            <a:endParaRPr b="0" cap="none" i="0" strike="noStrike" sz="2000" u="none">
              <a:solidFill>
                <a:srgbClr val="FF9900"/>
              </a:solidFill>
              <a:latin typeface="Calibri"/>
              <a:ea typeface="Calibri"/>
              <a:cs typeface="Calibri"/>
              <a:sym typeface="Calibri"/>
            </a:endParaRPr>
          </a:p>
          <a:p>
            <a:pPr algn="l" indent="-298450" lvl="0" marL="285750" marR="0" rtl="0">
              <a:lnSpc>
                <a:spcPct val="100000"/>
              </a:lnSpc>
              <a:spcBef>
                <a:spcPts val="0"/>
              </a:spcBef>
              <a:spcAft>
                <a:spcPts val="0"/>
              </a:spcAft>
              <a:buClr>
                <a:srgbClr val="FFC000"/>
              </a:buClr>
              <a:buSzPts val="2000"/>
              <a:buFont typeface="Calibri"/>
              <a:buChar char="▪"/>
            </a:pPr>
            <a:r>
              <a:rPr b="1" lang="en-US" sz="2000">
                <a:latin typeface="Calibri"/>
                <a:ea typeface="Calibri"/>
                <a:cs typeface="Calibri"/>
                <a:sym typeface="Calibri"/>
              </a:rPr>
              <a:t>CRY America Fundraisers</a:t>
            </a:r>
            <a:r>
              <a:rPr b="1" lang="en-US" sz="2000">
                <a:latin typeface="Calibri"/>
                <a:ea typeface="Calibri"/>
                <a:cs typeface="Calibri"/>
                <a:sym typeface="Calibri"/>
              </a:rPr>
              <a:t> </a:t>
            </a:r>
            <a:r>
              <a:rPr b="1" cap="none" i="0" lang="en-US" strike="noStrike" sz="2000" u="none">
                <a:solidFill>
                  <a:srgbClr val="000000"/>
                </a:solidFill>
                <a:latin typeface="Calibri"/>
                <a:ea typeface="Calibri"/>
                <a:cs typeface="Calibri"/>
                <a:sym typeface="Calibri"/>
              </a:rPr>
              <a:t>  </a:t>
            </a:r>
            <a:endParaRPr b="1" cap="none" i="0" strike="noStrike" sz="2000" u="none">
              <a:solidFill>
                <a:srgbClr val="F0AD00"/>
              </a:solidFill>
              <a:latin typeface="Calibri"/>
              <a:ea typeface="Calibri"/>
              <a:cs typeface="Calibri"/>
              <a:sym typeface="Calibri"/>
            </a:endParaRPr>
          </a:p>
          <a:p>
            <a:pPr algn="l" indent="-368300" lvl="1" marL="800100" marR="0" rtl="0">
              <a:lnSpc>
                <a:spcPct val="100000"/>
              </a:lnSpc>
              <a:spcBef>
                <a:spcPts val="0"/>
              </a:spcBef>
              <a:spcAft>
                <a:spcPts val="0"/>
              </a:spcAft>
              <a:buClr>
                <a:srgbClr val="FFC000"/>
              </a:buClr>
              <a:buSzPts val="2000"/>
              <a:buFont typeface="Calibri"/>
              <a:buChar char="o"/>
            </a:pPr>
            <a:r>
              <a:rPr b="1" lang="en-US" sz="2000">
                <a:latin typeface="Calibri"/>
                <a:ea typeface="Calibri"/>
                <a:cs typeface="Calibri"/>
                <a:sym typeface="Calibri"/>
              </a:rPr>
              <a:t>Patrick Bocco [FR Director]</a:t>
            </a:r>
            <a:endParaRPr b="1" sz="2000">
              <a:latin typeface="Calibri"/>
              <a:ea typeface="Calibri"/>
              <a:cs typeface="Calibri"/>
              <a:sym typeface="Calibri"/>
            </a:endParaRPr>
          </a:p>
          <a:p>
            <a:pPr algn="l" indent="-368300" lvl="1" marL="800100" marR="0" rtl="0">
              <a:lnSpc>
                <a:spcPct val="100000"/>
              </a:lnSpc>
              <a:spcBef>
                <a:spcPts val="0"/>
              </a:spcBef>
              <a:spcAft>
                <a:spcPts val="0"/>
              </a:spcAft>
              <a:buSzPts val="2000"/>
              <a:buFont typeface="Calibri"/>
              <a:buChar char="o"/>
            </a:pPr>
            <a:r>
              <a:rPr lang="en-US" sz="2000">
                <a:latin typeface="Calibri"/>
                <a:ea typeface="Calibri"/>
                <a:cs typeface="Calibri"/>
                <a:sym typeface="Calibri"/>
              </a:rPr>
              <a:t>Shweta Arora [FR Mgr TX]</a:t>
            </a:r>
            <a:endParaRPr sz="2000">
              <a:latin typeface="Calibri"/>
              <a:ea typeface="Calibri"/>
              <a:cs typeface="Calibri"/>
              <a:sym typeface="Calibri"/>
            </a:endParaRPr>
          </a:p>
          <a:p>
            <a:pPr algn="l" indent="-368300" lvl="1" marL="800100" marR="0" rtl="0">
              <a:lnSpc>
                <a:spcPct val="100000"/>
              </a:lnSpc>
              <a:spcBef>
                <a:spcPts val="0"/>
              </a:spcBef>
              <a:spcAft>
                <a:spcPts val="0"/>
              </a:spcAft>
              <a:buClr>
                <a:srgbClr val="FF0000"/>
              </a:buClr>
              <a:buSzPts val="2000"/>
              <a:buFont typeface="Calibri"/>
              <a:buChar char="o"/>
            </a:pPr>
            <a:r>
              <a:rPr lang="en-US" sz="2000">
                <a:solidFill>
                  <a:srgbClr val="FF0000"/>
                </a:solidFill>
                <a:latin typeface="Calibri"/>
                <a:ea typeface="Calibri"/>
                <a:cs typeface="Calibri"/>
                <a:sym typeface="Calibri"/>
              </a:rPr>
              <a:t>Shipra Sengar [FR Mgr CA]</a:t>
            </a:r>
            <a:endParaRPr sz="2000">
              <a:solidFill>
                <a:srgbClr val="FF0000"/>
              </a:solidFill>
              <a:latin typeface="Calibri"/>
              <a:ea typeface="Calibri"/>
              <a:cs typeface="Calibri"/>
              <a:sym typeface="Calibri"/>
            </a:endParaRPr>
          </a:p>
          <a:p>
            <a:pPr algn="l" indent="0" lvl="1" marL="457200" marR="0" rtl="0">
              <a:lnSpc>
                <a:spcPct val="80000"/>
              </a:lnSpc>
              <a:spcBef>
                <a:spcPts val="0"/>
              </a:spcBef>
              <a:spcAft>
                <a:spcPts val="0"/>
              </a:spcAft>
              <a:buClr>
                <a:srgbClr val="000000"/>
              </a:buClr>
              <a:buSzPts val="1800"/>
              <a:buFont typeface="Arial"/>
              <a:buNone/>
            </a:pPr>
            <a:r>
              <a:rPr b="0" cap="none" i="0" lang="en-US" strike="noStrike" sz="2000" u="none">
                <a:solidFill>
                  <a:srgbClr val="000000"/>
                </a:solidFill>
                <a:latin typeface="Calibri"/>
                <a:ea typeface="Calibri"/>
                <a:cs typeface="Calibri"/>
                <a:sym typeface="Calibri"/>
              </a:rPr>
              <a:t>  </a:t>
            </a:r>
            <a:endParaRPr b="0" cap="none" i="0" strike="noStrike" sz="2000" u="none">
              <a:solidFill>
                <a:srgbClr val="FF9900"/>
              </a:solidFill>
              <a:latin typeface="Calibri"/>
              <a:ea typeface="Calibri"/>
              <a:cs typeface="Calibri"/>
              <a:sym typeface="Calibri"/>
            </a:endParaRPr>
          </a:p>
          <a:p>
            <a:pPr algn="l" indent="-298450" lvl="0" marL="285750" marR="0" rtl="0">
              <a:lnSpc>
                <a:spcPct val="100000"/>
              </a:lnSpc>
              <a:spcBef>
                <a:spcPts val="0"/>
              </a:spcBef>
              <a:spcAft>
                <a:spcPts val="0"/>
              </a:spcAft>
              <a:buClr>
                <a:srgbClr val="FFC000"/>
              </a:buClr>
              <a:buSzPts val="2000"/>
              <a:buFont typeface="Calibri"/>
              <a:buChar char="▪"/>
            </a:pPr>
            <a:r>
              <a:rPr b="1" lang="en-US" sz="2000">
                <a:latin typeface="Calibri"/>
                <a:ea typeface="Calibri"/>
                <a:cs typeface="Calibri"/>
                <a:sym typeface="Calibri"/>
              </a:rPr>
              <a:t>CRY America Volunteer Engagement</a:t>
            </a:r>
            <a:endParaRPr b="1" sz="2000">
              <a:latin typeface="Calibri"/>
              <a:ea typeface="Calibri"/>
              <a:cs typeface="Calibri"/>
              <a:sym typeface="Calibri"/>
            </a:endParaRPr>
          </a:p>
          <a:p>
            <a:pPr algn="l" indent="-355600" lvl="1" marL="914400" marR="0" rtl="0">
              <a:lnSpc>
                <a:spcPct val="100000"/>
              </a:lnSpc>
              <a:spcBef>
                <a:spcPts val="0"/>
              </a:spcBef>
              <a:spcAft>
                <a:spcPts val="0"/>
              </a:spcAft>
              <a:buClr>
                <a:srgbClr val="FFC000"/>
              </a:buClr>
              <a:buSzPts val="2000"/>
              <a:buFont typeface="Calibri"/>
              <a:buChar char="o"/>
            </a:pPr>
            <a:r>
              <a:rPr b="1" lang="en-US" sz="2000">
                <a:latin typeface="Calibri"/>
                <a:ea typeface="Calibri"/>
                <a:cs typeface="Calibri"/>
                <a:sym typeface="Calibri"/>
              </a:rPr>
              <a:t>Renuka Ramachandran [VE Mgr]</a:t>
            </a:r>
            <a:endParaRPr b="1" sz="2000">
              <a:solidFill>
                <a:schemeClr val="dk1"/>
              </a:solidFill>
              <a:latin typeface="Calibri"/>
              <a:ea typeface="Calibri"/>
              <a:cs typeface="Calibri"/>
              <a:sym typeface="Calibri"/>
            </a:endParaRPr>
          </a:p>
          <a:p>
            <a:pPr algn="l" indent="0" lvl="1" marL="457200" rtl="0">
              <a:lnSpc>
                <a:spcPct val="80000"/>
              </a:lnSpc>
              <a:spcBef>
                <a:spcPts val="0"/>
              </a:spcBef>
              <a:spcAft>
                <a:spcPts val="0"/>
              </a:spcAft>
              <a:buClr>
                <a:schemeClr val="dk1"/>
              </a:buClr>
              <a:buSzPts val="1800"/>
              <a:buFont typeface="Arial"/>
              <a:buNone/>
            </a:pPr>
            <a:r>
              <a:rPr lang="en-US" sz="2000">
                <a:solidFill>
                  <a:schemeClr val="dk1"/>
                </a:solidFill>
                <a:latin typeface="Calibri"/>
                <a:ea typeface="Calibri"/>
                <a:cs typeface="Calibri"/>
                <a:sym typeface="Calibri"/>
              </a:rPr>
              <a:t>  </a:t>
            </a:r>
            <a:endParaRPr sz="2000">
              <a:solidFill>
                <a:srgbClr val="FF9900"/>
              </a:solidFill>
              <a:latin typeface="Calibri"/>
              <a:ea typeface="Calibri"/>
              <a:cs typeface="Calibri"/>
              <a:sym typeface="Calibri"/>
            </a:endParaRPr>
          </a:p>
          <a:p>
            <a:pPr algn="l" indent="-298450" lvl="0" marL="285750" rtl="0">
              <a:spcBef>
                <a:spcPts val="0"/>
              </a:spcBef>
              <a:spcAft>
                <a:spcPts val="0"/>
              </a:spcAft>
              <a:buClr>
                <a:srgbClr val="FFC000"/>
              </a:buClr>
              <a:buSzPts val="2000"/>
              <a:buFont typeface="Calibri"/>
              <a:buChar char="▪"/>
            </a:pPr>
            <a:r>
              <a:rPr b="1" lang="en-US" sz="2000">
                <a:solidFill>
                  <a:schemeClr val="dk1"/>
                </a:solidFill>
                <a:latin typeface="Calibri"/>
                <a:ea typeface="Calibri"/>
                <a:cs typeface="Calibri"/>
                <a:sym typeface="Calibri"/>
              </a:rPr>
              <a:t>CRY America Accounts      </a:t>
            </a:r>
            <a:endParaRPr b="1" sz="2000">
              <a:solidFill>
                <a:srgbClr val="F0AD00"/>
              </a:solidFill>
              <a:latin typeface="Calibri"/>
              <a:ea typeface="Calibri"/>
              <a:cs typeface="Calibri"/>
              <a:sym typeface="Calibri"/>
            </a:endParaRPr>
          </a:p>
          <a:p>
            <a:pPr algn="l" indent="-368300" lvl="1" marL="800100" rtl="0">
              <a:spcBef>
                <a:spcPts val="0"/>
              </a:spcBef>
              <a:spcAft>
                <a:spcPts val="0"/>
              </a:spcAft>
              <a:buClr>
                <a:srgbClr val="FFC000"/>
              </a:buClr>
              <a:buSzPts val="2000"/>
              <a:buFont typeface="Calibri"/>
              <a:buChar char="o"/>
            </a:pPr>
            <a:r>
              <a:rPr b="1" lang="en-US" sz="2000">
                <a:solidFill>
                  <a:schemeClr val="dk1"/>
                </a:solidFill>
                <a:latin typeface="Calibri"/>
                <a:ea typeface="Calibri"/>
                <a:cs typeface="Calibri"/>
                <a:sym typeface="Calibri"/>
              </a:rPr>
              <a:t>Nidhi Saraogi [Staff Accountant]  </a:t>
            </a:r>
            <a:endParaRPr b="1" sz="2000">
              <a:solidFill>
                <a:srgbClr val="FF9900"/>
              </a:solidFill>
              <a:latin typeface="Calibri"/>
              <a:ea typeface="Calibri"/>
              <a:cs typeface="Calibri"/>
              <a:sym typeface="Calibri"/>
            </a:endParaRPr>
          </a:p>
          <a:p>
            <a:pPr algn="l" indent="-368300" lvl="1" marL="800100" rtl="0">
              <a:spcBef>
                <a:spcPts val="0"/>
              </a:spcBef>
              <a:spcAft>
                <a:spcPts val="0"/>
              </a:spcAft>
              <a:buClr>
                <a:srgbClr val="FFC000"/>
              </a:buClr>
              <a:buSzPts val="2000"/>
              <a:buFont typeface="Calibri"/>
              <a:buChar char="o"/>
            </a:pPr>
            <a:r>
              <a:rPr b="1" lang="en-US" sz="2000">
                <a:solidFill>
                  <a:schemeClr val="dk1"/>
                </a:solidFill>
                <a:latin typeface="Calibri"/>
                <a:ea typeface="Calibri"/>
                <a:cs typeface="Calibri"/>
                <a:sym typeface="Calibri"/>
              </a:rPr>
              <a:t>Michelle Plourde [Sr Consultant, KLR Outsourcing] </a:t>
            </a:r>
            <a:endParaRPr b="1" sz="2000">
              <a:solidFill>
                <a:schemeClr val="dk1"/>
              </a:solidFill>
              <a:latin typeface="Calibri"/>
              <a:ea typeface="Calibri"/>
              <a:cs typeface="Calibri"/>
              <a:sym typeface="Calibri"/>
            </a:endParaRPr>
          </a:p>
        </p:txBody>
      </p:sp>
      <p:sp>
        <p:nvSpPr>
          <p:cNvPr id="352" name="Google Shape;352;g3bd7a3588fe_0_21"/>
          <p:cNvSpPr txBox="1"/>
          <p:nvPr/>
        </p:nvSpPr>
        <p:spPr>
          <a:xfrm>
            <a:off x="4851675" y="847300"/>
            <a:ext cx="4114800" cy="4201800"/>
          </a:xfrm>
          <a:prstGeom prst="rect">
            <a:avLst/>
          </a:prstGeom>
          <a:noFill/>
          <a:ln cap="flat" cmpd="sng" w="9525">
            <a:solidFill>
              <a:srgbClr val="FFC000"/>
            </a:solidFill>
            <a:prstDash val="solid"/>
            <a:round/>
            <a:headEnd len="sm" type="none" w="sm"/>
            <a:tailEnd len="sm" type="none" w="sm"/>
          </a:ln>
        </p:spPr>
        <p:txBody>
          <a:bodyPr anchor="t" anchorCtr="0" bIns="91425" lIns="91425" rIns="91425" spcFirstLastPara="1" tIns="91425" wrap="square">
            <a:noAutofit/>
          </a:bodyPr>
          <a:lstStyle/>
          <a:p>
            <a:pPr algn="l" indent="-355600" lvl="0" marL="457200" rtl="0">
              <a:spcBef>
                <a:spcPts val="0"/>
              </a:spcBef>
              <a:spcAft>
                <a:spcPts val="0"/>
              </a:spcAft>
              <a:buClr>
                <a:schemeClr val="dk1"/>
              </a:buClr>
              <a:buSzPts val="2000"/>
              <a:buFont typeface="Calibri"/>
              <a:buChar char="▪"/>
            </a:pPr>
            <a:r>
              <a:rPr b="1" lang="en-US" sz="2000">
                <a:solidFill>
                  <a:schemeClr val="dk1"/>
                </a:solidFill>
                <a:latin typeface="Calibri"/>
                <a:ea typeface="Calibri"/>
                <a:cs typeface="Calibri"/>
                <a:sym typeface="Calibri"/>
              </a:rPr>
              <a:t>CRY America Back Office </a:t>
            </a:r>
            <a:endParaRPr b="1" sz="2000">
              <a:solidFill>
                <a:schemeClr val="dk1"/>
              </a:solidFill>
              <a:latin typeface="Calibri"/>
              <a:ea typeface="Calibri"/>
              <a:cs typeface="Calibri"/>
              <a:sym typeface="Calibri"/>
            </a:endParaRPr>
          </a:p>
          <a:p>
            <a:pPr algn="l" indent="-355600" lvl="1" marL="914400" rtl="0">
              <a:spcBef>
                <a:spcPts val="0"/>
              </a:spcBef>
              <a:spcAft>
                <a:spcPts val="0"/>
              </a:spcAft>
              <a:buClr>
                <a:schemeClr val="dk1"/>
              </a:buClr>
              <a:buSzPts val="2000"/>
              <a:buFont typeface="Calibri"/>
              <a:buChar char="o"/>
            </a:pPr>
            <a:r>
              <a:rPr b="1" lang="en-US" sz="2000">
                <a:solidFill>
                  <a:schemeClr val="dk1"/>
                </a:solidFill>
                <a:latin typeface="Calibri"/>
                <a:ea typeface="Calibri"/>
                <a:cs typeface="Calibri"/>
                <a:sym typeface="Calibri"/>
              </a:rPr>
              <a:t>Aravind Ramamurthy [IT4NGOs]</a:t>
            </a:r>
            <a:endParaRPr b="1" sz="2000">
              <a:solidFill>
                <a:schemeClr val="dk1"/>
              </a:solidFill>
              <a:latin typeface="Calibri"/>
              <a:ea typeface="Calibri"/>
              <a:cs typeface="Calibri"/>
              <a:sym typeface="Calibri"/>
            </a:endParaRPr>
          </a:p>
          <a:p>
            <a:pPr algn="l" indent="0" lvl="0" marL="457200" rtl="0">
              <a:lnSpc>
                <a:spcPct val="80000"/>
              </a:lnSpc>
              <a:spcBef>
                <a:spcPts val="0"/>
              </a:spcBef>
              <a:spcAft>
                <a:spcPts val="0"/>
              </a:spcAft>
              <a:buNone/>
            </a:pPr>
            <a:r>
              <a:rPr lang="en-US" sz="2000">
                <a:solidFill>
                  <a:schemeClr val="dk1"/>
                </a:solidFill>
                <a:latin typeface="Calibri"/>
                <a:ea typeface="Calibri"/>
                <a:cs typeface="Calibri"/>
                <a:sym typeface="Calibri"/>
              </a:rPr>
              <a:t>   </a:t>
            </a:r>
            <a:endParaRPr sz="2000">
              <a:solidFill>
                <a:srgbClr val="FF9900"/>
              </a:solidFill>
              <a:latin typeface="Calibri"/>
              <a:ea typeface="Calibri"/>
              <a:cs typeface="Calibri"/>
              <a:sym typeface="Calibri"/>
            </a:endParaRPr>
          </a:p>
          <a:p>
            <a:pPr algn="l" indent="-355600" lvl="0" marL="457200" rtl="0">
              <a:spcBef>
                <a:spcPts val="0"/>
              </a:spcBef>
              <a:spcAft>
                <a:spcPts val="0"/>
              </a:spcAft>
              <a:buClr>
                <a:srgbClr val="FFC000"/>
              </a:buClr>
              <a:buSzPts val="2000"/>
              <a:buFont typeface="Calibri"/>
              <a:buChar char="▪"/>
            </a:pPr>
            <a:r>
              <a:rPr b="1" lang="en-US" sz="2000">
                <a:solidFill>
                  <a:schemeClr val="dk1"/>
                </a:solidFill>
                <a:latin typeface="Calibri"/>
                <a:ea typeface="Calibri"/>
                <a:cs typeface="Calibri"/>
                <a:sym typeface="Calibri"/>
              </a:rPr>
              <a:t>CRY India Support Staff    </a:t>
            </a:r>
            <a:endParaRPr b="1" sz="2000">
              <a:solidFill>
                <a:srgbClr val="F0AD00"/>
              </a:solidFill>
              <a:latin typeface="Calibri"/>
              <a:ea typeface="Calibri"/>
              <a:cs typeface="Calibri"/>
              <a:sym typeface="Calibri"/>
            </a:endParaRPr>
          </a:p>
          <a:p>
            <a:pPr algn="l" indent="-355600" lvl="1" marL="914400" rtl="0">
              <a:spcBef>
                <a:spcPts val="0"/>
              </a:spcBef>
              <a:spcAft>
                <a:spcPts val="0"/>
              </a:spcAft>
              <a:buClr>
                <a:srgbClr val="FFC000"/>
              </a:buClr>
              <a:buSzPts val="2000"/>
              <a:buFont typeface="Calibri"/>
              <a:buChar char="o"/>
            </a:pPr>
            <a:r>
              <a:rPr lang="en-US" sz="2000">
                <a:solidFill>
                  <a:schemeClr val="dk1"/>
                </a:solidFill>
                <a:latin typeface="Calibri"/>
                <a:ea typeface="Calibri"/>
                <a:cs typeface="Calibri"/>
                <a:sym typeface="Calibri"/>
              </a:rPr>
              <a:t>FRs - Lipika Sharma, Supritha Shetty </a:t>
            </a:r>
            <a:endParaRPr sz="2000">
              <a:solidFill>
                <a:schemeClr val="dk1"/>
              </a:solidFill>
              <a:latin typeface="Calibri"/>
              <a:ea typeface="Calibri"/>
              <a:cs typeface="Calibri"/>
              <a:sym typeface="Calibri"/>
            </a:endParaRPr>
          </a:p>
          <a:p>
            <a:pPr algn="l" indent="-355600" lvl="1" marL="914400" rtl="0">
              <a:spcBef>
                <a:spcPts val="0"/>
              </a:spcBef>
              <a:spcAft>
                <a:spcPts val="0"/>
              </a:spcAft>
              <a:buClr>
                <a:srgbClr val="FFC000"/>
              </a:buClr>
              <a:buSzPts val="2000"/>
              <a:buFont typeface="Calibri"/>
              <a:buChar char="o"/>
            </a:pPr>
            <a:r>
              <a:rPr lang="en-US" sz="2000">
                <a:solidFill>
                  <a:schemeClr val="dk1"/>
                </a:solidFill>
                <a:latin typeface="Calibri"/>
                <a:ea typeface="Calibri"/>
                <a:cs typeface="Calibri"/>
                <a:sym typeface="Calibri"/>
              </a:rPr>
              <a:t>Comm - Tabita, Designer  </a:t>
            </a:r>
            <a:endParaRPr sz="20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356" name="Shape 356"/>
        <p:cNvGrpSpPr/>
        <p:nvPr/>
      </p:nvGrpSpPr>
      <p:grpSpPr>
        <a:xfrm>
          <a:off x="0" y="0"/>
          <a:ext cx="0" cy="0"/>
          <a:chOff x="0" y="0"/>
          <a:chExt cx="0" cy="0"/>
        </a:xfrm>
      </p:grpSpPr>
      <p:sp>
        <p:nvSpPr>
          <p:cNvPr id="357" name="Google Shape;357;g39ebdbbb8eb_0_26"/>
          <p:cNvSpPr/>
          <p:nvPr/>
        </p:nvSpPr>
        <p:spPr>
          <a:xfrm>
            <a:off x="951492" y="141957"/>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pic>
        <p:nvPicPr>
          <p:cNvPr id="358" name="Google Shape;358;g39ebdbbb8eb_0_26" title="girl doodle.png"/>
          <p:cNvPicPr preferRelativeResize="0"/>
          <p:nvPr/>
        </p:nvPicPr>
        <p:blipFill rotWithShape="1">
          <a:blip r:embed="rId4">
            <a:alphaModFix/>
          </a:blip>
          <a:srcRect b="7304" r="10015"/>
          <a:stretch/>
        </p:blipFill>
        <p:spPr>
          <a:xfrm>
            <a:off x="134050" y="-168675"/>
            <a:ext cx="1117248" cy="1132750"/>
          </a:xfrm>
          <a:prstGeom prst="rect">
            <a:avLst/>
          </a:prstGeom>
          <a:noFill/>
          <a:ln>
            <a:noFill/>
          </a:ln>
        </p:spPr>
      </p:pic>
      <p:sp>
        <p:nvSpPr>
          <p:cNvPr id="359" name="Google Shape;359;g39ebdbbb8eb_0_26"/>
          <p:cNvSpPr txBox="1"/>
          <p:nvPr>
            <p:ph type="title"/>
          </p:nvPr>
        </p:nvSpPr>
        <p:spPr>
          <a:xfrm>
            <a:off x="1251300" y="105406"/>
            <a:ext cx="7242900" cy="561600"/>
          </a:xfrm>
          <a:prstGeom prst="rect">
            <a:avLst/>
          </a:prstGeom>
          <a:noFill/>
          <a:ln>
            <a:noFill/>
          </a:ln>
        </p:spPr>
        <p:txBody>
          <a:bodyPr anchor="t" anchorCtr="0" bIns="91425" lIns="91425" rIns="91425" spcFirstLastPara="1" tIns="91425" wrap="square">
            <a:noAutofit/>
          </a:bodyPr>
          <a:lstStyle/>
          <a:p>
            <a:pPr algn="l" indent="0" lvl="0" marL="0" rtl="0">
              <a:lnSpc>
                <a:spcPct val="100000"/>
              </a:lnSpc>
              <a:spcBef>
                <a:spcPts val="0"/>
              </a:spcBef>
              <a:spcAft>
                <a:spcPts val="0"/>
              </a:spcAft>
              <a:buSzPts val="990"/>
              <a:buNone/>
            </a:pPr>
            <a:r>
              <a:rPr b="1" lang="en-US" sz="2020">
                <a:latin typeface="Roboto Serif"/>
                <a:ea typeface="Roboto Serif"/>
                <a:cs typeface="Roboto Serif"/>
                <a:sym typeface="Roboto Serif"/>
              </a:rPr>
              <a:t>CRY America Contacts, Website &amp; Social Handles </a:t>
            </a:r>
            <a:endParaRPr b="1" sz="2020">
              <a:latin typeface="Roboto Serif"/>
              <a:ea typeface="Roboto Serif"/>
              <a:cs typeface="Roboto Serif"/>
              <a:sym typeface="Roboto Serif"/>
            </a:endParaRPr>
          </a:p>
        </p:txBody>
      </p:sp>
      <p:sp>
        <p:nvSpPr>
          <p:cNvPr id="360" name="Google Shape;360;g39ebdbbb8eb_0_26"/>
          <p:cNvSpPr txBox="1"/>
          <p:nvPr>
            <p:ph idx="1" type="body"/>
          </p:nvPr>
        </p:nvSpPr>
        <p:spPr>
          <a:xfrm>
            <a:off x="134050" y="835875"/>
            <a:ext cx="9009900" cy="4307700"/>
          </a:xfrm>
          <a:prstGeom prst="rect">
            <a:avLst/>
          </a:prstGeom>
          <a:noFill/>
          <a:ln>
            <a:noFill/>
          </a:ln>
        </p:spPr>
        <p:txBody>
          <a:bodyPr anchor="t" anchorCtr="0" bIns="91425" lIns="91425" rIns="91425" spcFirstLastPara="1" tIns="91425" wrap="square">
            <a:noAutofit/>
          </a:bodyPr>
          <a:lstStyle/>
          <a:p>
            <a:pPr algn="l" indent="-355600" lvl="0" marL="457200" rtl="0">
              <a:lnSpc>
                <a:spcPct val="90000"/>
              </a:lnSpc>
              <a:spcBef>
                <a:spcPts val="0"/>
              </a:spcBef>
              <a:spcAft>
                <a:spcPts val="0"/>
              </a:spcAft>
              <a:buClr>
                <a:srgbClr val="FFD806"/>
              </a:buClr>
              <a:buSzPts val="2000"/>
              <a:buFont typeface="Calibri"/>
              <a:buChar char="●"/>
            </a:pPr>
            <a:r>
              <a:rPr lang="en-US" sz="2000">
                <a:solidFill>
                  <a:schemeClr val="dk1"/>
                </a:solidFill>
                <a:latin typeface="Calibri"/>
                <a:ea typeface="Calibri"/>
                <a:cs typeface="Calibri"/>
                <a:sym typeface="Calibri"/>
              </a:rPr>
              <a:t>CRY America Contacts </a:t>
            </a:r>
            <a:endParaRPr sz="2000">
              <a:solidFill>
                <a:schemeClr val="dk1"/>
              </a:solidFill>
              <a:latin typeface="Calibri"/>
              <a:ea typeface="Calibri"/>
              <a:cs typeface="Calibri"/>
              <a:sym typeface="Calibri"/>
            </a:endParaRPr>
          </a:p>
          <a:p>
            <a:pPr algn="l" indent="-355600" lvl="1" marL="914400" rtl="0">
              <a:lnSpc>
                <a:spcPct val="90000"/>
              </a:lnSpc>
              <a:spcBef>
                <a:spcPts val="0"/>
              </a:spcBef>
              <a:spcAft>
                <a:spcPts val="0"/>
              </a:spcAft>
              <a:buClr>
                <a:srgbClr val="FFD806"/>
              </a:buClr>
              <a:buSzPts val="2000"/>
              <a:buFont typeface="Calibri"/>
              <a:buChar char="○"/>
            </a:pPr>
            <a:r>
              <a:rPr lang="en-US" sz="2000">
                <a:solidFill>
                  <a:schemeClr val="dk1"/>
                </a:solidFill>
                <a:latin typeface="Calibri"/>
                <a:ea typeface="Calibri"/>
                <a:cs typeface="Calibri"/>
                <a:sym typeface="Calibri"/>
              </a:rPr>
              <a:t>General Queries:</a:t>
            </a:r>
            <a:r>
              <a:rPr lang="en-US" sz="2000" u="sng">
                <a:solidFill>
                  <a:srgbClr val="0000FF"/>
                </a:solidFill>
                <a:latin typeface="Calibri"/>
                <a:ea typeface="Calibri"/>
                <a:cs typeface="Calibri"/>
                <a:sym typeface="Calibri"/>
              </a:rPr>
              <a:t> </a:t>
            </a:r>
            <a:r>
              <a:rPr lang="en-US" sz="2000" u="sng">
                <a:solidFill>
                  <a:srgbClr val="0000FF"/>
                </a:solidFill>
                <a:latin typeface="Calibri"/>
                <a:ea typeface="Calibri"/>
                <a:cs typeface="Calibri"/>
                <a:sym typeface="Calibri"/>
                <a:hlinkClick r:id="rId5">
                  <a:extLst>
                    <a:ext uri="{A12FA001-AC4F-418D-AE19-62706E023703}">
                      <ahyp:hlinkClr val="tx"/>
                    </a:ext>
                  </a:extLst>
                </a:hlinkClick>
              </a:rPr>
              <a:t>support@cryamerica.org</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algn="l" indent="-355600" lvl="1" marL="914400" rtl="0">
              <a:lnSpc>
                <a:spcPct val="90000"/>
              </a:lnSpc>
              <a:spcBef>
                <a:spcPts val="0"/>
              </a:spcBef>
              <a:spcAft>
                <a:spcPts val="0"/>
              </a:spcAft>
              <a:buClr>
                <a:srgbClr val="FFD806"/>
              </a:buClr>
              <a:buSzPts val="2000"/>
              <a:buFont typeface="Calibri"/>
              <a:buChar char="○"/>
            </a:pPr>
            <a:r>
              <a:rPr lang="en-US" sz="2000">
                <a:solidFill>
                  <a:schemeClr val="dk1"/>
                </a:solidFill>
                <a:latin typeface="Calibri"/>
                <a:ea typeface="Calibri"/>
                <a:cs typeface="Calibri"/>
                <a:sym typeface="Calibri"/>
              </a:rPr>
              <a:t>Volunteer Engagement: </a:t>
            </a:r>
            <a:r>
              <a:rPr lang="en-US" sz="2000" u="sng">
                <a:solidFill>
                  <a:srgbClr val="0000FF"/>
                </a:solidFill>
                <a:latin typeface="Calibri"/>
                <a:ea typeface="Calibri"/>
                <a:cs typeface="Calibri"/>
                <a:sym typeface="Calibri"/>
                <a:hlinkClick r:id="rId6">
                  <a:extLst>
                    <a:ext uri="{A12FA001-AC4F-418D-AE19-62706E023703}">
                      <ahyp:hlinkClr val="tx"/>
                    </a:ext>
                  </a:extLst>
                </a:hlinkClick>
              </a:rPr>
              <a:t>volunteers@cryamerica.org</a:t>
            </a:r>
            <a:r>
              <a:rPr lang="en-US" sz="2000" u="sng">
                <a:solidFill>
                  <a:srgbClr val="0000FF"/>
                </a:solidFill>
                <a:latin typeface="Calibri"/>
                <a:ea typeface="Calibri"/>
                <a:cs typeface="Calibri"/>
                <a:sym typeface="Calibri"/>
              </a:rPr>
              <a:t> </a:t>
            </a:r>
            <a:endParaRPr sz="2000">
              <a:solidFill>
                <a:schemeClr val="dk1"/>
              </a:solidFill>
              <a:latin typeface="Calibri"/>
              <a:ea typeface="Calibri"/>
              <a:cs typeface="Calibri"/>
              <a:sym typeface="Calibri"/>
            </a:endParaRPr>
          </a:p>
          <a:p>
            <a:pPr algn="l" indent="-355600" lvl="1" marL="914400" rtl="0">
              <a:lnSpc>
                <a:spcPct val="90000"/>
              </a:lnSpc>
              <a:spcBef>
                <a:spcPts val="0"/>
              </a:spcBef>
              <a:spcAft>
                <a:spcPts val="0"/>
              </a:spcAft>
              <a:buClr>
                <a:srgbClr val="FFD806"/>
              </a:buClr>
              <a:buSzPts val="2000"/>
              <a:buFont typeface="Calibri"/>
              <a:buChar char="○"/>
            </a:pPr>
            <a:r>
              <a:rPr lang="en-US" sz="2000">
                <a:solidFill>
                  <a:schemeClr val="dk1"/>
                </a:solidFill>
                <a:latin typeface="Calibri"/>
                <a:ea typeface="Calibri"/>
                <a:cs typeface="Calibri"/>
                <a:sym typeface="Calibri"/>
              </a:rPr>
              <a:t>Donation &amp; Event Sponsorships:</a:t>
            </a:r>
            <a:r>
              <a:rPr lang="en-US" sz="2000" u="sng">
                <a:solidFill>
                  <a:srgbClr val="0000FF"/>
                </a:solidFill>
                <a:latin typeface="Calibri"/>
                <a:ea typeface="Calibri"/>
                <a:cs typeface="Calibri"/>
                <a:sym typeface="Calibri"/>
              </a:rPr>
              <a:t> </a:t>
            </a:r>
            <a:r>
              <a:rPr lang="en-US" sz="2000" u="sng">
                <a:solidFill>
                  <a:srgbClr val="0000FF"/>
                </a:solidFill>
                <a:latin typeface="Calibri"/>
                <a:ea typeface="Calibri"/>
                <a:cs typeface="Calibri"/>
                <a:sym typeface="Calibri"/>
                <a:hlinkClick r:id="rId7">
                  <a:extLst>
                    <a:ext uri="{A12FA001-AC4F-418D-AE19-62706E023703}">
                      <ahyp:hlinkClr val="tx"/>
                    </a:ext>
                  </a:extLst>
                </a:hlinkClick>
              </a:rPr>
              <a:t>patrick.bocco@cryamerica.org</a:t>
            </a:r>
            <a:r>
              <a:rPr lang="en-US" sz="2000" u="sng">
                <a:solidFill>
                  <a:srgbClr val="0000FF"/>
                </a:solidFill>
                <a:latin typeface="Calibri"/>
                <a:ea typeface="Calibri"/>
                <a:cs typeface="Calibri"/>
                <a:sym typeface="Calibri"/>
              </a:rPr>
              <a:t> </a:t>
            </a:r>
            <a:endParaRPr sz="2000">
              <a:solidFill>
                <a:schemeClr val="dk1"/>
              </a:solidFill>
              <a:latin typeface="Calibri"/>
              <a:ea typeface="Calibri"/>
              <a:cs typeface="Calibri"/>
              <a:sym typeface="Calibri"/>
            </a:endParaRPr>
          </a:p>
          <a:p>
            <a:pPr algn="l" indent="-355600" lvl="1" marL="914400" rtl="0">
              <a:lnSpc>
                <a:spcPct val="90000"/>
              </a:lnSpc>
              <a:spcBef>
                <a:spcPts val="0"/>
              </a:spcBef>
              <a:spcAft>
                <a:spcPts val="0"/>
              </a:spcAft>
              <a:buClr>
                <a:srgbClr val="FFD806"/>
              </a:buClr>
              <a:buSzPts val="2000"/>
              <a:buFont typeface="Calibri"/>
              <a:buChar char="○"/>
            </a:pPr>
            <a:r>
              <a:rPr lang="en-US" sz="2000">
                <a:solidFill>
                  <a:schemeClr val="dk1"/>
                </a:solidFill>
                <a:latin typeface="Calibri"/>
                <a:ea typeface="Calibri"/>
                <a:cs typeface="Calibri"/>
                <a:sym typeface="Calibri"/>
              </a:rPr>
              <a:t>Accounts &amp; Matching: </a:t>
            </a:r>
            <a:r>
              <a:rPr lang="en-US" sz="2000" u="sng">
                <a:solidFill>
                  <a:srgbClr val="0000FF"/>
                </a:solidFill>
                <a:latin typeface="Calibri"/>
                <a:ea typeface="Calibri"/>
                <a:cs typeface="Calibri"/>
                <a:sym typeface="Calibri"/>
                <a:hlinkClick r:id="rId8">
                  <a:extLst>
                    <a:ext uri="{A12FA001-AC4F-418D-AE19-62706E023703}">
                      <ahyp:hlinkClr val="tx"/>
                    </a:ext>
                  </a:extLst>
                </a:hlinkClick>
              </a:rPr>
              <a:t>accounts@cryamerica.org</a:t>
            </a:r>
            <a:r>
              <a:rPr lang="en-US" sz="2000" u="sng">
                <a:solidFill>
                  <a:srgbClr val="0000FF"/>
                </a:solidFill>
                <a:latin typeface="Calibri"/>
                <a:ea typeface="Calibri"/>
                <a:cs typeface="Calibri"/>
                <a:sym typeface="Calibri"/>
              </a:rPr>
              <a:t> </a:t>
            </a:r>
            <a:endParaRPr sz="2000">
              <a:solidFill>
                <a:schemeClr val="dk1"/>
              </a:solidFill>
              <a:latin typeface="Calibri"/>
              <a:ea typeface="Calibri"/>
              <a:cs typeface="Calibri"/>
              <a:sym typeface="Calibri"/>
            </a:endParaRPr>
          </a:p>
          <a:p>
            <a:pPr algn="l" indent="-355600" lvl="0" marL="457200" rtl="0">
              <a:lnSpc>
                <a:spcPct val="90000"/>
              </a:lnSpc>
              <a:spcBef>
                <a:spcPts val="0"/>
              </a:spcBef>
              <a:spcAft>
                <a:spcPts val="0"/>
              </a:spcAft>
              <a:buClr>
                <a:srgbClr val="FFD806"/>
              </a:buClr>
              <a:buSzPts val="2000"/>
              <a:buFont typeface="Calibri"/>
              <a:buChar char="●"/>
            </a:pPr>
            <a:r>
              <a:rPr lang="en-US" sz="2000">
                <a:solidFill>
                  <a:schemeClr val="dk1"/>
                </a:solidFill>
                <a:latin typeface="Calibri"/>
                <a:ea typeface="Calibri"/>
                <a:cs typeface="Calibri"/>
                <a:sym typeface="Calibri"/>
              </a:rPr>
              <a:t>CRY America Websites </a:t>
            </a:r>
            <a:endParaRPr sz="2000">
              <a:solidFill>
                <a:schemeClr val="dk1"/>
              </a:solidFill>
              <a:latin typeface="Calibri"/>
              <a:ea typeface="Calibri"/>
              <a:cs typeface="Calibri"/>
              <a:sym typeface="Calibri"/>
            </a:endParaRPr>
          </a:p>
          <a:p>
            <a:pPr algn="l" indent="-355600" lvl="1" marL="914400" rtl="0">
              <a:lnSpc>
                <a:spcPct val="90000"/>
              </a:lnSpc>
              <a:spcBef>
                <a:spcPts val="0"/>
              </a:spcBef>
              <a:spcAft>
                <a:spcPts val="0"/>
              </a:spcAft>
              <a:buClr>
                <a:srgbClr val="FFD806"/>
              </a:buClr>
              <a:buSzPts val="2000"/>
              <a:buFont typeface="Calibri"/>
              <a:buChar char="○"/>
            </a:pPr>
            <a:r>
              <a:rPr lang="en-US" sz="2000">
                <a:solidFill>
                  <a:schemeClr val="dk1"/>
                </a:solidFill>
                <a:latin typeface="Calibri"/>
                <a:ea typeface="Calibri"/>
                <a:cs typeface="Calibri"/>
                <a:sym typeface="Calibri"/>
              </a:rPr>
              <a:t>CRY America Website:</a:t>
            </a:r>
            <a:r>
              <a:rPr lang="en-US" sz="2000" u="sng">
                <a:solidFill>
                  <a:srgbClr val="0000FF"/>
                </a:solidFill>
                <a:latin typeface="Calibri"/>
                <a:ea typeface="Calibri"/>
                <a:cs typeface="Calibri"/>
                <a:sym typeface="Calibri"/>
              </a:rPr>
              <a:t> </a:t>
            </a:r>
            <a:r>
              <a:rPr lang="en-US" sz="2000" u="sng">
                <a:solidFill>
                  <a:srgbClr val="0000FF"/>
                </a:solidFill>
                <a:latin typeface="Calibri"/>
                <a:ea typeface="Calibri"/>
                <a:cs typeface="Calibri"/>
                <a:sym typeface="Calibri"/>
                <a:hlinkClick r:id="rId9">
                  <a:extLst>
                    <a:ext uri="{A12FA001-AC4F-418D-AE19-62706E023703}">
                      <ahyp:hlinkClr val="tx"/>
                    </a:ext>
                  </a:extLst>
                </a:hlinkClick>
              </a:rPr>
              <a:t>cryamerica.org</a:t>
            </a:r>
            <a:r>
              <a:rPr lang="en-US" sz="2000" u="sng">
                <a:solidFill>
                  <a:srgbClr val="0000FF"/>
                </a:solidFill>
                <a:latin typeface="Calibri"/>
                <a:ea typeface="Calibri"/>
                <a:cs typeface="Calibri"/>
                <a:sym typeface="Calibri"/>
              </a:rPr>
              <a:t> </a:t>
            </a:r>
            <a:endParaRPr sz="2000">
              <a:solidFill>
                <a:schemeClr val="dk1"/>
              </a:solidFill>
              <a:latin typeface="Calibri"/>
              <a:ea typeface="Calibri"/>
              <a:cs typeface="Calibri"/>
              <a:sym typeface="Calibri"/>
            </a:endParaRPr>
          </a:p>
          <a:p>
            <a:pPr algn="l" indent="-355600" lvl="1" marL="914400" rtl="0">
              <a:lnSpc>
                <a:spcPct val="90000"/>
              </a:lnSpc>
              <a:spcBef>
                <a:spcPts val="0"/>
              </a:spcBef>
              <a:spcAft>
                <a:spcPts val="0"/>
              </a:spcAft>
              <a:buClr>
                <a:srgbClr val="FFD806"/>
              </a:buClr>
              <a:buSzPts val="2000"/>
              <a:buFont typeface="Calibri"/>
              <a:buChar char="○"/>
            </a:pPr>
            <a:r>
              <a:rPr lang="en-US" sz="2000">
                <a:solidFill>
                  <a:schemeClr val="dk1"/>
                </a:solidFill>
                <a:latin typeface="Calibri"/>
                <a:ea typeface="Calibri"/>
                <a:cs typeface="Calibri"/>
                <a:sym typeface="Calibri"/>
              </a:rPr>
              <a:t>CRY Gala’s: </a:t>
            </a:r>
            <a:r>
              <a:rPr lang="en-US" sz="2000" u="sng">
                <a:solidFill>
                  <a:srgbClr val="0000FF"/>
                </a:solidFill>
                <a:latin typeface="Calibri"/>
                <a:ea typeface="Calibri"/>
                <a:cs typeface="Calibri"/>
                <a:sym typeface="Calibri"/>
                <a:hlinkClick r:id="rId10">
                  <a:extLst>
                    <a:ext uri="{A12FA001-AC4F-418D-AE19-62706E023703}">
                      <ahyp:hlinkClr val="tx"/>
                    </a:ext>
                  </a:extLst>
                </a:hlinkClick>
              </a:rPr>
              <a:t>https://cryamerica.org/site/events/upcoming-dinners.html</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algn="l" indent="-355600" lvl="1" marL="914400" rtl="0">
              <a:lnSpc>
                <a:spcPct val="90000"/>
              </a:lnSpc>
              <a:spcBef>
                <a:spcPts val="0"/>
              </a:spcBef>
              <a:spcAft>
                <a:spcPts val="0"/>
              </a:spcAft>
              <a:buClr>
                <a:srgbClr val="FFD806"/>
              </a:buClr>
              <a:buSzPts val="2000"/>
              <a:buFont typeface="Calibri"/>
              <a:buChar char="○"/>
            </a:pPr>
            <a:r>
              <a:rPr lang="en-US" sz="2000">
                <a:solidFill>
                  <a:schemeClr val="dk1"/>
                </a:solidFill>
                <a:latin typeface="Calibri"/>
                <a:ea typeface="Calibri"/>
                <a:cs typeface="Calibri"/>
                <a:sym typeface="Calibri"/>
              </a:rPr>
              <a:t>CRY Volunteer Events: </a:t>
            </a:r>
            <a:r>
              <a:rPr lang="en-US" sz="2000" u="sng">
                <a:solidFill>
                  <a:srgbClr val="0000FF"/>
                </a:solidFill>
                <a:latin typeface="Calibri"/>
                <a:ea typeface="Calibri"/>
                <a:cs typeface="Calibri"/>
                <a:sym typeface="Calibri"/>
                <a:hlinkClick r:id="rId11">
                  <a:extLst>
                    <a:ext uri="{A12FA001-AC4F-418D-AE19-62706E023703}">
                      <ahyp:hlinkClr val="tx"/>
                    </a:ext>
                  </a:extLst>
                </a:hlinkClick>
              </a:rPr>
              <a:t>https://events.cryamerica.org/event-category/crywalk/</a:t>
            </a:r>
            <a:endParaRPr sz="2000">
              <a:solidFill>
                <a:schemeClr val="dk1"/>
              </a:solidFill>
              <a:latin typeface="Calibri"/>
              <a:ea typeface="Calibri"/>
              <a:cs typeface="Calibri"/>
              <a:sym typeface="Calibri"/>
            </a:endParaRPr>
          </a:p>
          <a:p>
            <a:pPr algn="l" indent="-355600" lvl="0" marL="457200" rtl="0">
              <a:lnSpc>
                <a:spcPct val="90000"/>
              </a:lnSpc>
              <a:spcBef>
                <a:spcPts val="0"/>
              </a:spcBef>
              <a:spcAft>
                <a:spcPts val="0"/>
              </a:spcAft>
              <a:buClr>
                <a:srgbClr val="FFD806"/>
              </a:buClr>
              <a:buSzPts val="2000"/>
              <a:buFont typeface="Calibri"/>
              <a:buChar char="●"/>
            </a:pPr>
            <a:r>
              <a:rPr lang="en-US" sz="2000">
                <a:solidFill>
                  <a:schemeClr val="dk1"/>
                </a:solidFill>
                <a:latin typeface="Calibri"/>
                <a:ea typeface="Calibri"/>
                <a:cs typeface="Calibri"/>
                <a:sym typeface="Calibri"/>
              </a:rPr>
              <a:t>CRY America Social Media Handles: </a:t>
            </a:r>
            <a:endParaRPr sz="2000">
              <a:solidFill>
                <a:schemeClr val="dk1"/>
              </a:solidFill>
              <a:latin typeface="Calibri"/>
              <a:ea typeface="Calibri"/>
              <a:cs typeface="Calibri"/>
              <a:sym typeface="Calibri"/>
            </a:endParaRPr>
          </a:p>
          <a:p>
            <a:pPr algn="l" indent="-355600" lvl="1" marL="914400" rtl="0">
              <a:lnSpc>
                <a:spcPct val="90000"/>
              </a:lnSpc>
              <a:spcBef>
                <a:spcPts val="0"/>
              </a:spcBef>
              <a:spcAft>
                <a:spcPts val="0"/>
              </a:spcAft>
              <a:buClr>
                <a:srgbClr val="FFD806"/>
              </a:buClr>
              <a:buSzPts val="2000"/>
              <a:buFont typeface="Calibri"/>
              <a:buChar char="○"/>
            </a:pPr>
            <a:r>
              <a:rPr lang="en-US" sz="2000">
                <a:solidFill>
                  <a:schemeClr val="dk1"/>
                </a:solidFill>
                <a:latin typeface="Calibri"/>
                <a:ea typeface="Calibri"/>
                <a:cs typeface="Calibri"/>
                <a:sym typeface="Calibri"/>
              </a:rPr>
              <a:t>CRY America LinkedIn: </a:t>
            </a:r>
            <a:r>
              <a:rPr lang="en-US" sz="2000" u="sng">
                <a:solidFill>
                  <a:srgbClr val="0000FF"/>
                </a:solidFill>
                <a:latin typeface="Calibri"/>
                <a:ea typeface="Calibri"/>
                <a:cs typeface="Calibri"/>
                <a:sym typeface="Calibri"/>
                <a:hlinkClick r:id="rId12">
                  <a:extLst>
                    <a:ext uri="{A12FA001-AC4F-418D-AE19-62706E023703}">
                      <ahyp:hlinkClr val="tx"/>
                    </a:ext>
                  </a:extLst>
                </a:hlinkClick>
              </a:rPr>
              <a:t>https://www.linkedin.com/company/1075339/admin/</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algn="l" indent="-355600" lvl="1" marL="914400" rtl="0">
              <a:lnSpc>
                <a:spcPct val="90000"/>
              </a:lnSpc>
              <a:spcBef>
                <a:spcPts val="0"/>
              </a:spcBef>
              <a:spcAft>
                <a:spcPts val="0"/>
              </a:spcAft>
              <a:buClr>
                <a:srgbClr val="FFD806"/>
              </a:buClr>
              <a:buSzPts val="2000"/>
              <a:buFont typeface="Calibri"/>
              <a:buChar char="○"/>
            </a:pPr>
            <a:r>
              <a:rPr lang="en-US" sz="2000">
                <a:solidFill>
                  <a:schemeClr val="dk1"/>
                </a:solidFill>
                <a:latin typeface="Calibri"/>
                <a:ea typeface="Calibri"/>
                <a:cs typeface="Calibri"/>
                <a:sym typeface="Calibri"/>
              </a:rPr>
              <a:t>Facebook: </a:t>
            </a:r>
            <a:r>
              <a:rPr lang="en-US" sz="2000" u="sng">
                <a:solidFill>
                  <a:srgbClr val="0000FF"/>
                </a:solidFill>
                <a:latin typeface="Calibri"/>
                <a:ea typeface="Calibri"/>
                <a:cs typeface="Calibri"/>
                <a:sym typeface="Calibri"/>
                <a:hlinkClick r:id="rId13">
                  <a:extLst>
                    <a:ext uri="{A12FA001-AC4F-418D-AE19-62706E023703}">
                      <ahyp:hlinkClr val="tx"/>
                    </a:ext>
                  </a:extLst>
                </a:hlinkClick>
              </a:rPr>
              <a:t>https://www.facebook.com/america.cry</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algn="l" indent="-355600" lvl="1" marL="914400" rtl="0">
              <a:lnSpc>
                <a:spcPct val="90000"/>
              </a:lnSpc>
              <a:spcBef>
                <a:spcPts val="0"/>
              </a:spcBef>
              <a:spcAft>
                <a:spcPts val="0"/>
              </a:spcAft>
              <a:buClr>
                <a:srgbClr val="FFD806"/>
              </a:buClr>
              <a:buSzPts val="2000"/>
              <a:buFont typeface="Calibri"/>
              <a:buChar char="○"/>
            </a:pPr>
            <a:r>
              <a:rPr lang="en-US" sz="2000">
                <a:solidFill>
                  <a:schemeClr val="dk1"/>
                </a:solidFill>
                <a:latin typeface="Calibri"/>
                <a:ea typeface="Calibri"/>
                <a:cs typeface="Calibri"/>
                <a:sym typeface="Calibri"/>
              </a:rPr>
              <a:t>Instagram: </a:t>
            </a:r>
            <a:r>
              <a:rPr lang="en-US" sz="2000" u="sng">
                <a:solidFill>
                  <a:srgbClr val="0000FF"/>
                </a:solidFill>
                <a:latin typeface="Calibri"/>
                <a:ea typeface="Calibri"/>
                <a:cs typeface="Calibri"/>
                <a:sym typeface="Calibri"/>
                <a:hlinkClick r:id="rId14">
                  <a:extLst>
                    <a:ext uri="{A12FA001-AC4F-418D-AE19-62706E023703}">
                      <ahyp:hlinkClr val="tx"/>
                    </a:ext>
                  </a:extLst>
                </a:hlinkClick>
              </a:rPr>
              <a:t>https://www.instagram.com/cry.america/</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113" name="Shape 113"/>
        <p:cNvGrpSpPr/>
        <p:nvPr/>
      </p:nvGrpSpPr>
      <p:grpSpPr>
        <a:xfrm>
          <a:off x="0" y="0"/>
          <a:ext cx="0" cy="0"/>
          <a:chOff x="0" y="0"/>
          <a:chExt cx="0" cy="0"/>
        </a:xfrm>
      </p:grpSpPr>
      <p:sp>
        <p:nvSpPr>
          <p:cNvPr id="114" name="Google Shape;114;g3bd87a06345_0_106"/>
          <p:cNvSpPr/>
          <p:nvPr/>
        </p:nvSpPr>
        <p:spPr>
          <a:xfrm>
            <a:off x="881750" y="226750"/>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pic>
        <p:nvPicPr>
          <p:cNvPr id="115" name="Google Shape;115;g3bd87a06345_0_106" title="boy doodle.png"/>
          <p:cNvPicPr preferRelativeResize="0"/>
          <p:nvPr/>
        </p:nvPicPr>
        <p:blipFill rotWithShape="1">
          <a:blip r:embed="rId4">
            <a:alphaModFix/>
          </a:blip>
          <a:srcRect b="2866" r="160"/>
          <a:stretch/>
        </p:blipFill>
        <p:spPr>
          <a:xfrm>
            <a:off x="136675" y="-125057"/>
            <a:ext cx="1234925" cy="1156874"/>
          </a:xfrm>
          <a:prstGeom prst="rect">
            <a:avLst/>
          </a:prstGeom>
          <a:noFill/>
          <a:ln>
            <a:noFill/>
          </a:ln>
        </p:spPr>
      </p:pic>
      <p:sp>
        <p:nvSpPr>
          <p:cNvPr id="116" name="Google Shape;116;g3bd87a06345_0_106"/>
          <p:cNvSpPr txBox="1"/>
          <p:nvPr/>
        </p:nvSpPr>
        <p:spPr>
          <a:xfrm>
            <a:off x="1371600" y="75053"/>
            <a:ext cx="3429000" cy="685800"/>
          </a:xfrm>
          <a:prstGeom prst="rect">
            <a:avLst/>
          </a:prstGeom>
          <a:noFill/>
          <a:ln>
            <a:noFill/>
          </a:ln>
        </p:spPr>
        <p:txBody>
          <a:bodyPr anchor="ctr"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100"/>
              <a:buFont typeface="Arial"/>
              <a:buNone/>
            </a:pPr>
            <a:r>
              <a:rPr b="1" cap="none" i="0" lang="en-US" strike="noStrike" sz="1800" u="none">
                <a:solidFill>
                  <a:srgbClr val="000000"/>
                </a:solidFill>
                <a:latin typeface="Roboto Serif"/>
                <a:ea typeface="Roboto Serif"/>
                <a:cs typeface="Roboto Serif"/>
                <a:sym typeface="Roboto Serif"/>
              </a:rPr>
              <a:t>CRY</a:t>
            </a:r>
            <a:r>
              <a:rPr b="1" cap="none" i="0" lang="en-US" strike="noStrike" sz="2000" u="none">
                <a:solidFill>
                  <a:srgbClr val="000000"/>
                </a:solidFill>
                <a:latin typeface="Roboto Serif"/>
                <a:ea typeface="Roboto Serif"/>
                <a:cs typeface="Roboto Serif"/>
                <a:sym typeface="Roboto Serif"/>
              </a:rPr>
              <a:t> America Overview</a:t>
            </a:r>
            <a:endParaRPr b="1" cap="none" i="0" strike="noStrike" sz="2000" u="none">
              <a:solidFill>
                <a:srgbClr val="000000"/>
              </a:solidFill>
              <a:latin typeface="Roboto Serif"/>
              <a:ea typeface="Roboto Serif"/>
              <a:cs typeface="Roboto Serif"/>
              <a:sym typeface="Roboto Serif"/>
            </a:endParaRPr>
          </a:p>
        </p:txBody>
      </p:sp>
      <p:sp>
        <p:nvSpPr>
          <p:cNvPr id="117" name="Google Shape;117;g3bd87a06345_0_106"/>
          <p:cNvSpPr txBox="1"/>
          <p:nvPr/>
        </p:nvSpPr>
        <p:spPr>
          <a:xfrm>
            <a:off x="477827" y="745228"/>
            <a:ext cx="6747600" cy="3888900"/>
          </a:xfrm>
          <a:prstGeom prst="rect">
            <a:avLst/>
          </a:prstGeom>
          <a:noFill/>
          <a:ln>
            <a:noFill/>
          </a:ln>
        </p:spPr>
        <p:txBody>
          <a:bodyPr anchor="t" anchorCtr="0" bIns="91425" lIns="91425" rIns="91425" spcFirstLastPara="1" tIns="91425" wrap="square">
            <a:noAutofit/>
          </a:bodyPr>
          <a:lstStyle/>
          <a:p>
            <a:pPr algn="l" indent="-311150" lvl="0" marL="285750" marR="0" rtl="0">
              <a:lnSpc>
                <a:spcPct val="100000"/>
              </a:lnSpc>
              <a:spcBef>
                <a:spcPts val="0"/>
              </a:spcBef>
              <a:spcAft>
                <a:spcPts val="0"/>
              </a:spcAft>
              <a:buClr>
                <a:srgbClr val="FFC000"/>
              </a:buClr>
              <a:buSzPts val="2000"/>
              <a:buFont typeface="Calibri"/>
              <a:buChar char="▪"/>
            </a:pPr>
            <a:r>
              <a:rPr cap="none" i="0" lang="en-US" strike="noStrike" sz="2000" u="none">
                <a:solidFill>
                  <a:srgbClr val="000000"/>
                </a:solidFill>
                <a:latin typeface="Calibri"/>
                <a:ea typeface="Calibri"/>
                <a:cs typeface="Calibri"/>
                <a:sym typeface="Calibri"/>
              </a:rPr>
              <a:t>CRY America is driven by its vision of a just world in which all children have equal opportunities - regardless of gender, class, caste, faith, color, race, ethnicity, physical &amp; mental ability - to develop to their full potential &amp; realize their dreams </a:t>
            </a:r>
            <a:endParaRPr sz="2000">
              <a:latin typeface="Calibri"/>
              <a:ea typeface="Calibri"/>
              <a:cs typeface="Calibri"/>
              <a:sym typeface="Calibri"/>
            </a:endParaRPr>
          </a:p>
          <a:p>
            <a:pPr algn="l" indent="0" lvl="0" marL="0" marR="0" rtl="0">
              <a:lnSpc>
                <a:spcPct val="100000"/>
              </a:lnSpc>
              <a:spcBef>
                <a:spcPts val="0"/>
              </a:spcBef>
              <a:spcAft>
                <a:spcPts val="0"/>
              </a:spcAft>
              <a:buNone/>
            </a:pPr>
            <a:r>
              <a:t/>
            </a:r>
            <a:endParaRPr cap="none" i="0" strike="noStrike" sz="2000" u="none">
              <a:solidFill>
                <a:srgbClr val="FF9900"/>
              </a:solidFill>
              <a:latin typeface="Calibri"/>
              <a:ea typeface="Calibri"/>
              <a:cs typeface="Calibri"/>
              <a:sym typeface="Calibri"/>
            </a:endParaRPr>
          </a:p>
          <a:p>
            <a:pPr algn="l" indent="-355600" lvl="0" marL="342900" marR="0" rtl="0">
              <a:lnSpc>
                <a:spcPct val="100000"/>
              </a:lnSpc>
              <a:spcBef>
                <a:spcPts val="0"/>
              </a:spcBef>
              <a:spcAft>
                <a:spcPts val="0"/>
              </a:spcAft>
              <a:buClr>
                <a:srgbClr val="FFC000"/>
              </a:buClr>
              <a:buSzPts val="2000"/>
              <a:buFont typeface="Calibri"/>
              <a:buChar char="▪"/>
            </a:pPr>
            <a:r>
              <a:rPr cap="none" i="0" lang="en-US" strike="noStrike" sz="2000" u="none">
                <a:solidFill>
                  <a:srgbClr val="000000"/>
                </a:solidFill>
                <a:latin typeface="Calibri"/>
                <a:ea typeface="Calibri"/>
                <a:cs typeface="Calibri"/>
                <a:sym typeface="Calibri"/>
              </a:rPr>
              <a:t>Supported Projects work with children, their parents &amp; communities in rural, tribal &amp; urban areas on the issues of education, healthcare, protection from child labor, child marriage and gender discrimination</a:t>
            </a:r>
            <a:endParaRPr sz="2000">
              <a:latin typeface="Calibri"/>
              <a:ea typeface="Calibri"/>
              <a:cs typeface="Calibri"/>
              <a:sym typeface="Calibri"/>
            </a:endParaRPr>
          </a:p>
          <a:p>
            <a:pPr algn="l" indent="0" lvl="0" marL="0" marR="0" rtl="0">
              <a:lnSpc>
                <a:spcPct val="100000"/>
              </a:lnSpc>
              <a:spcBef>
                <a:spcPts val="0"/>
              </a:spcBef>
              <a:spcAft>
                <a:spcPts val="0"/>
              </a:spcAft>
              <a:buNone/>
            </a:pPr>
            <a:r>
              <a:t/>
            </a:r>
            <a:endParaRPr cap="none" i="0" strike="noStrike" sz="2000" u="none">
              <a:solidFill>
                <a:srgbClr val="FF9900"/>
              </a:solidFill>
              <a:latin typeface="Calibri"/>
              <a:ea typeface="Calibri"/>
              <a:cs typeface="Calibri"/>
              <a:sym typeface="Calibri"/>
            </a:endParaRPr>
          </a:p>
          <a:p>
            <a:pPr algn="l" indent="-368300" lvl="0" marL="342900" marR="0" rtl="0">
              <a:lnSpc>
                <a:spcPct val="100000"/>
              </a:lnSpc>
              <a:spcBef>
                <a:spcPts val="0"/>
              </a:spcBef>
              <a:spcAft>
                <a:spcPts val="0"/>
              </a:spcAft>
              <a:buClr>
                <a:srgbClr val="FFC000"/>
              </a:buClr>
              <a:buSzPts val="2000"/>
              <a:buFont typeface="Calibri"/>
              <a:buChar char="▪"/>
            </a:pPr>
            <a:r>
              <a:rPr cap="none" i="0" lang="en-US" strike="noStrike" sz="2000" u="none">
                <a:solidFill>
                  <a:srgbClr val="000000"/>
                </a:solidFill>
                <a:latin typeface="Calibri"/>
                <a:ea typeface="Calibri"/>
                <a:cs typeface="Calibri"/>
                <a:sym typeface="Calibri"/>
              </a:rPr>
              <a:t>CRY America’s strength lies in its donors, volunteers &amp; project partners who have come together to change the situation of underprivileged children. </a:t>
            </a:r>
            <a:endParaRPr cap="none" i="0" strike="noStrike" sz="2000" u="none">
              <a:solidFill>
                <a:srgbClr val="FF9900"/>
              </a:solidFill>
              <a:latin typeface="Calibri"/>
              <a:ea typeface="Calibri"/>
              <a:cs typeface="Calibri"/>
              <a:sym typeface="Calibri"/>
            </a:endParaRPr>
          </a:p>
          <a:p>
            <a:pPr algn="l" indent="0" lvl="0" marL="0" marR="0" rtl="0">
              <a:lnSpc>
                <a:spcPct val="100000"/>
              </a:lnSpc>
              <a:spcBef>
                <a:spcPts val="0"/>
              </a:spcBef>
              <a:spcAft>
                <a:spcPts val="0"/>
              </a:spcAft>
              <a:buNone/>
            </a:pPr>
            <a:br>
              <a:rPr cap="none" i="0" lang="en-US" strike="noStrike" sz="2000" u="none">
                <a:solidFill>
                  <a:srgbClr val="000000"/>
                </a:solidFill>
                <a:latin typeface="Calibri"/>
                <a:ea typeface="Calibri"/>
                <a:cs typeface="Calibri"/>
                <a:sym typeface="Calibri"/>
              </a:rPr>
            </a:br>
            <a:br>
              <a:rPr cap="none" i="0" lang="en-US" strike="noStrike" sz="2000" u="none">
                <a:solidFill>
                  <a:srgbClr val="000000"/>
                </a:solidFill>
                <a:latin typeface="Calibri"/>
                <a:ea typeface="Calibri"/>
                <a:cs typeface="Calibri"/>
                <a:sym typeface="Calibri"/>
              </a:rPr>
            </a:br>
            <a:endParaRPr cap="none" i="0" strike="noStrike" sz="2000" u="none">
              <a:solidFill>
                <a:schemeClr val="dk2"/>
              </a:solidFill>
              <a:latin typeface="Calibri"/>
              <a:ea typeface="Calibri"/>
              <a:cs typeface="Calibri"/>
              <a:sym typeface="Calibri"/>
            </a:endParaRPr>
          </a:p>
        </p:txBody>
      </p:sp>
      <p:pic>
        <p:nvPicPr>
          <p:cNvPr id="118" name="Google Shape;118;g3bd87a06345_0_106"/>
          <p:cNvPicPr preferRelativeResize="0"/>
          <p:nvPr/>
        </p:nvPicPr>
        <p:blipFill rotWithShape="1">
          <a:blip r:embed="rId5">
            <a:alphaModFix/>
          </a:blip>
          <a:srcRect b="0" l="0" r="0" t="0"/>
          <a:stretch/>
        </p:blipFill>
        <p:spPr>
          <a:xfrm>
            <a:off x="6375478" y="-32657"/>
            <a:ext cx="3429002" cy="5143504"/>
          </a:xfrm>
          <a:prstGeom prst="rect">
            <a:avLst/>
          </a:prstGeom>
          <a:noFill/>
          <a:ln>
            <a:noFill/>
          </a:ln>
        </p:spPr>
      </p:pic>
    </p:spTree>
  </p:cSld>
  <p:clrMapOvr>
    <a:masterClrMapping/>
  </p:clrMapOvr>
</p:sld>
</file>

<file path=ppt/slides/slide4.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122" name="Shape 122"/>
        <p:cNvGrpSpPr/>
        <p:nvPr/>
      </p:nvGrpSpPr>
      <p:grpSpPr>
        <a:xfrm>
          <a:off x="0" y="0"/>
          <a:ext cx="0" cy="0"/>
          <a:chOff x="0" y="0"/>
          <a:chExt cx="0" cy="0"/>
        </a:xfrm>
      </p:grpSpPr>
      <p:sp>
        <p:nvSpPr>
          <p:cNvPr id="123" name="Google Shape;123;g3bd87a06345_0_159"/>
          <p:cNvSpPr/>
          <p:nvPr/>
        </p:nvSpPr>
        <p:spPr>
          <a:xfrm>
            <a:off x="881750" y="242384"/>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pic>
        <p:nvPicPr>
          <p:cNvPr id="124" name="Google Shape;124;g3bd87a06345_0_159" title="girl doodle.png"/>
          <p:cNvPicPr preferRelativeResize="0"/>
          <p:nvPr/>
        </p:nvPicPr>
        <p:blipFill rotWithShape="1">
          <a:blip r:embed="rId4">
            <a:alphaModFix/>
          </a:blip>
          <a:srcRect b="4443" r="10015"/>
          <a:stretch/>
        </p:blipFill>
        <p:spPr>
          <a:xfrm>
            <a:off x="148568" y="-107115"/>
            <a:ext cx="1085309" cy="1134300"/>
          </a:xfrm>
          <a:prstGeom prst="rect">
            <a:avLst/>
          </a:prstGeom>
          <a:noFill/>
          <a:ln>
            <a:noFill/>
          </a:ln>
        </p:spPr>
      </p:pic>
      <p:sp>
        <p:nvSpPr>
          <p:cNvPr id="125" name="Google Shape;125;g3bd87a06345_0_159"/>
          <p:cNvSpPr txBox="1"/>
          <p:nvPr/>
        </p:nvSpPr>
        <p:spPr>
          <a:xfrm>
            <a:off x="1371599" y="122645"/>
            <a:ext cx="1820700" cy="685800"/>
          </a:xfrm>
          <a:prstGeom prst="rect">
            <a:avLst/>
          </a:prstGeom>
          <a:noFill/>
          <a:ln>
            <a:noFill/>
          </a:ln>
        </p:spPr>
        <p:txBody>
          <a:bodyPr anchor="ctr" anchorCtr="0" bIns="45700" lIns="91425" rIns="91425" spcFirstLastPara="1" tIns="45700" wrap="square">
            <a:noAutofit/>
          </a:bodyPr>
          <a:lstStyle/>
          <a:p>
            <a:pPr algn="l" indent="0" lvl="0" marL="0" marR="0" rtl="0">
              <a:lnSpc>
                <a:spcPct val="100000"/>
              </a:lnSpc>
              <a:spcBef>
                <a:spcPts val="0"/>
              </a:spcBef>
              <a:spcAft>
                <a:spcPts val="0"/>
              </a:spcAft>
              <a:buClr>
                <a:srgbClr val="000000"/>
              </a:buClr>
              <a:buSzPts val="2200"/>
              <a:buFont typeface="Arial"/>
              <a:buNone/>
            </a:pPr>
            <a:r>
              <a:rPr b="1" lang="en-US" sz="2000">
                <a:latin typeface="Roboto Serif"/>
                <a:ea typeface="Roboto Serif"/>
                <a:cs typeface="Roboto Serif"/>
                <a:sym typeface="Roboto Serif"/>
              </a:rPr>
              <a:t>Our Vision</a:t>
            </a:r>
            <a:endParaRPr b="1" cap="none" i="0" strike="noStrike" sz="1800" u="none">
              <a:solidFill>
                <a:srgbClr val="000000"/>
              </a:solidFill>
              <a:latin typeface="Roboto Serif"/>
              <a:ea typeface="Roboto Serif"/>
              <a:cs typeface="Roboto Serif"/>
              <a:sym typeface="Roboto Serif"/>
            </a:endParaRPr>
          </a:p>
        </p:txBody>
      </p:sp>
      <p:sp>
        <p:nvSpPr>
          <p:cNvPr id="126" name="Google Shape;126;g3bd87a06345_0_159"/>
          <p:cNvSpPr txBox="1"/>
          <p:nvPr/>
        </p:nvSpPr>
        <p:spPr>
          <a:xfrm>
            <a:off x="359225" y="987534"/>
            <a:ext cx="6711000" cy="1134300"/>
          </a:xfrm>
          <a:prstGeom prst="rect">
            <a:avLst/>
          </a:prstGeom>
          <a:noFill/>
          <a:ln>
            <a:noFill/>
          </a:ln>
        </p:spPr>
        <p:txBody>
          <a:bodyPr anchor="t" anchorCtr="0" bIns="45700" lIns="91425" rIns="91425" spcFirstLastPara="1" tIns="45700" wrap="square">
            <a:noAutofit/>
          </a:bodyPr>
          <a:lstStyle/>
          <a:p>
            <a:pPr algn="l" indent="0" lvl="0" marL="127000" marR="0" rtl="0">
              <a:lnSpc>
                <a:spcPct val="100000"/>
              </a:lnSpc>
              <a:spcBef>
                <a:spcPts val="400"/>
              </a:spcBef>
              <a:spcAft>
                <a:spcPts val="0"/>
              </a:spcAft>
              <a:buNone/>
            </a:pPr>
            <a:r>
              <a:rPr b="0" cap="none" i="0" lang="en-US" strike="noStrike" sz="2000" u="none">
                <a:solidFill>
                  <a:srgbClr val="000000"/>
                </a:solidFill>
                <a:latin typeface="Calibri"/>
                <a:ea typeface="Calibri"/>
                <a:cs typeface="Calibri"/>
                <a:sym typeface="Calibri"/>
              </a:rPr>
              <a:t>A happy, healthy &amp; creative child whose rights are protected &amp; honored in a society that is built on respect for dignity &amp; justice for all.</a:t>
            </a:r>
            <a:endParaRPr b="0" cap="none" i="0" strike="noStrike" sz="2000" u="none">
              <a:solidFill>
                <a:srgbClr val="000000"/>
              </a:solidFill>
              <a:latin typeface="Calibri"/>
              <a:ea typeface="Calibri"/>
              <a:cs typeface="Calibri"/>
              <a:sym typeface="Calibri"/>
            </a:endParaRPr>
          </a:p>
        </p:txBody>
      </p:sp>
      <p:sp>
        <p:nvSpPr>
          <p:cNvPr id="127" name="Google Shape;127;g3bd87a06345_0_159"/>
          <p:cNvSpPr txBox="1"/>
          <p:nvPr/>
        </p:nvSpPr>
        <p:spPr>
          <a:xfrm>
            <a:off x="539975" y="2441527"/>
            <a:ext cx="4817100" cy="429900"/>
          </a:xfrm>
          <a:prstGeom prst="rect">
            <a:avLst/>
          </a:prstGeom>
          <a:solidFill>
            <a:srgbClr val="1CB6B7"/>
          </a:solidFill>
          <a:ln>
            <a:noFill/>
          </a:ln>
        </p:spPr>
        <p:txBody>
          <a:bodyPr anchor="ctr" anchorCtr="0" bIns="91425" lIns="91425" rIns="91425" spcFirstLastPara="1" tIns="91425" wrap="square">
            <a:noAutofit/>
          </a:bodyPr>
          <a:lstStyle/>
          <a:p>
            <a:pPr algn="l" indent="0" lvl="0" marL="0" marR="0" rtl="0">
              <a:lnSpc>
                <a:spcPct val="100000"/>
              </a:lnSpc>
              <a:spcBef>
                <a:spcPts val="0"/>
              </a:spcBef>
              <a:spcAft>
                <a:spcPts val="0"/>
              </a:spcAft>
              <a:buClr>
                <a:srgbClr val="000000"/>
              </a:buClr>
              <a:buSzPts val="1800"/>
              <a:buFont typeface="Arial"/>
              <a:buNone/>
            </a:pPr>
            <a:r>
              <a:rPr b="1" cap="none" i="0" lang="en-US" strike="noStrike" sz="2000" u="none">
                <a:solidFill>
                  <a:srgbClr val="000000"/>
                </a:solidFill>
                <a:latin typeface="Roboto Serif"/>
                <a:ea typeface="Roboto Serif"/>
                <a:cs typeface="Roboto Serif"/>
                <a:sym typeface="Roboto Serif"/>
              </a:rPr>
              <a:t>  Our Mission</a:t>
            </a:r>
            <a:endParaRPr b="1" cap="none" i="0" strike="noStrike" sz="2000" u="none">
              <a:solidFill>
                <a:srgbClr val="000000"/>
              </a:solidFill>
              <a:latin typeface="Roboto Serif"/>
              <a:ea typeface="Roboto Serif"/>
              <a:cs typeface="Roboto Serif"/>
              <a:sym typeface="Roboto Serif"/>
            </a:endParaRPr>
          </a:p>
        </p:txBody>
      </p:sp>
      <p:sp>
        <p:nvSpPr>
          <p:cNvPr id="128" name="Google Shape;128;g3bd87a06345_0_159"/>
          <p:cNvSpPr txBox="1"/>
          <p:nvPr/>
        </p:nvSpPr>
        <p:spPr>
          <a:xfrm>
            <a:off x="539969" y="3060105"/>
            <a:ext cx="5774100" cy="1939500"/>
          </a:xfrm>
          <a:prstGeom prst="rect">
            <a:avLst/>
          </a:prstGeom>
          <a:noFill/>
          <a:ln>
            <a:noFill/>
          </a:ln>
        </p:spPr>
        <p:txBody>
          <a:bodyPr anchor="t" anchorCtr="0" bIns="45700" lIns="91425" rIns="91425" spcFirstLastPara="1" tIns="45700" wrap="square">
            <a:spAutoFit/>
          </a:bodyPr>
          <a:lstStyle/>
          <a:p>
            <a:pPr algn="l" indent="0" lvl="0" marL="0" marR="0" rtl="0">
              <a:lnSpc>
                <a:spcPct val="100000"/>
              </a:lnSpc>
              <a:spcBef>
                <a:spcPts val="0"/>
              </a:spcBef>
              <a:spcAft>
                <a:spcPts val="0"/>
              </a:spcAft>
              <a:buNone/>
            </a:pPr>
            <a:r>
              <a:rPr b="0" cap="none" i="0" lang="en-US" strike="noStrike" sz="2000" u="none">
                <a:solidFill>
                  <a:srgbClr val="000000"/>
                </a:solidFill>
                <a:latin typeface="Calibri"/>
                <a:ea typeface="Calibri"/>
                <a:cs typeface="Calibri"/>
                <a:sym typeface="Calibri"/>
              </a:rPr>
              <a:t>To enable people to take responsibility for the situation of the deprived child, especially Indian, and so motivate them to confront the situation through collective action thereby giving the child and themselves an opportunity to realise their full potential</a:t>
            </a:r>
            <a:endParaRPr sz="2000"/>
          </a:p>
        </p:txBody>
      </p:sp>
      <p:pic>
        <p:nvPicPr>
          <p:cNvPr id="129" name="Google Shape;129;g3bd87a06345_0_159"/>
          <p:cNvPicPr preferRelativeResize="0"/>
          <p:nvPr/>
        </p:nvPicPr>
        <p:blipFill rotWithShape="1">
          <a:blip r:embed="rId5">
            <a:alphaModFix/>
          </a:blip>
          <a:srcRect b="3"/>
          <a:stretch/>
        </p:blipFill>
        <p:spPr>
          <a:xfrm>
            <a:off x="5919387" y="1514444"/>
            <a:ext cx="3429002" cy="3592203"/>
          </a:xfrm>
          <a:prstGeom prst="rect">
            <a:avLst/>
          </a:prstGeom>
          <a:noFill/>
          <a:ln>
            <a:noFill/>
          </a:ln>
        </p:spPr>
      </p:pic>
    </p:spTree>
  </p:cSld>
  <p:clrMapOvr>
    <a:masterClrMapping/>
  </p:clrMapOvr>
</p:sld>
</file>

<file path=ppt/slides/slide5.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133" name="Shape 133"/>
        <p:cNvGrpSpPr/>
        <p:nvPr/>
      </p:nvGrpSpPr>
      <p:grpSpPr>
        <a:xfrm>
          <a:off x="0" y="0"/>
          <a:ext cx="0" cy="0"/>
          <a:chOff x="0" y="0"/>
          <a:chExt cx="0" cy="0"/>
        </a:xfrm>
      </p:grpSpPr>
      <p:sp>
        <p:nvSpPr>
          <p:cNvPr id="134" name="Google Shape;134;g3bd87a06345_0_214"/>
          <p:cNvSpPr/>
          <p:nvPr/>
        </p:nvSpPr>
        <p:spPr>
          <a:xfrm>
            <a:off x="881750" y="242384"/>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pic>
        <p:nvPicPr>
          <p:cNvPr id="135" name="Google Shape;135;g3bd87a06345_0_214" title="boy doodle.png"/>
          <p:cNvPicPr preferRelativeResize="0"/>
          <p:nvPr/>
        </p:nvPicPr>
        <p:blipFill rotWithShape="1">
          <a:blip r:embed="rId4">
            <a:alphaModFix/>
          </a:blip>
          <a:srcRect b="11228" r="9594"/>
          <a:stretch/>
        </p:blipFill>
        <p:spPr>
          <a:xfrm>
            <a:off x="91599" y="-127148"/>
            <a:ext cx="1126651" cy="1065174"/>
          </a:xfrm>
          <a:prstGeom prst="rect">
            <a:avLst/>
          </a:prstGeom>
          <a:noFill/>
          <a:ln>
            <a:noFill/>
          </a:ln>
        </p:spPr>
      </p:pic>
      <p:sp>
        <p:nvSpPr>
          <p:cNvPr id="136" name="Google Shape;136;g3bd87a06345_0_214"/>
          <p:cNvSpPr txBox="1"/>
          <p:nvPr/>
        </p:nvSpPr>
        <p:spPr>
          <a:xfrm>
            <a:off x="1371600" y="122645"/>
            <a:ext cx="2358600" cy="685800"/>
          </a:xfrm>
          <a:prstGeom prst="rect">
            <a:avLst/>
          </a:prstGeom>
          <a:noFill/>
          <a:ln>
            <a:noFill/>
          </a:ln>
        </p:spPr>
        <p:txBody>
          <a:bodyPr anchor="ctr"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100"/>
              <a:buFont typeface="Arial"/>
              <a:buNone/>
            </a:pPr>
            <a:r>
              <a:rPr b="1" cap="none" i="0" lang="en-US" strike="noStrike" sz="2000" u="none">
                <a:solidFill>
                  <a:srgbClr val="000000"/>
                </a:solidFill>
                <a:latin typeface="Roboto Serif"/>
                <a:ea typeface="Roboto Serif"/>
                <a:cs typeface="Roboto Serif"/>
                <a:sym typeface="Roboto Serif"/>
              </a:rPr>
              <a:t>Child Rights</a:t>
            </a:r>
            <a:endParaRPr b="1" cap="none" i="0" strike="noStrike" sz="2000" u="none">
              <a:solidFill>
                <a:srgbClr val="000000"/>
              </a:solidFill>
              <a:latin typeface="Roboto Serif"/>
              <a:ea typeface="Roboto Serif"/>
              <a:cs typeface="Roboto Serif"/>
              <a:sym typeface="Roboto Serif"/>
            </a:endParaRPr>
          </a:p>
        </p:txBody>
      </p:sp>
      <p:sp>
        <p:nvSpPr>
          <p:cNvPr id="137" name="Google Shape;137;g3bd87a06345_0_214"/>
          <p:cNvSpPr txBox="1"/>
          <p:nvPr/>
        </p:nvSpPr>
        <p:spPr>
          <a:xfrm>
            <a:off x="261264" y="960829"/>
            <a:ext cx="6399600" cy="3592200"/>
          </a:xfrm>
          <a:prstGeom prst="rect">
            <a:avLst/>
          </a:prstGeom>
          <a:noFill/>
          <a:ln>
            <a:noFill/>
          </a:ln>
        </p:spPr>
        <p:txBody>
          <a:bodyPr anchor="t" anchorCtr="0" bIns="91425" lIns="91425" rIns="91425" spcFirstLastPara="1" tIns="91425" wrap="square">
            <a:noAutofit/>
          </a:bodyPr>
          <a:lstStyle/>
          <a:p>
            <a:pPr algn="l" indent="-368300" lvl="0" marL="342900" marR="0" rtl="0">
              <a:lnSpc>
                <a:spcPct val="100000"/>
              </a:lnSpc>
              <a:spcBef>
                <a:spcPts val="0"/>
              </a:spcBef>
              <a:spcAft>
                <a:spcPts val="0"/>
              </a:spcAft>
              <a:buClr>
                <a:srgbClr val="FFC000"/>
              </a:buClr>
              <a:buSzPts val="2000"/>
              <a:buFont typeface="Calibri"/>
              <a:buChar char="▪"/>
            </a:pPr>
            <a:r>
              <a:rPr cap="none" i="0" lang="en-US" strike="noStrike" sz="2000" u="none">
                <a:solidFill>
                  <a:srgbClr val="000000"/>
                </a:solidFill>
                <a:latin typeface="Calibri"/>
                <a:ea typeface="Calibri"/>
                <a:cs typeface="Calibri"/>
                <a:sym typeface="Calibri"/>
              </a:rPr>
              <a:t>In 1989, the UN defined its Charter of Child Rights which specifies that every child has the right to</a:t>
            </a:r>
            <a:endParaRPr cap="none" i="0" strike="noStrike" sz="2000" u="none">
              <a:solidFill>
                <a:srgbClr val="FF9900"/>
              </a:solidFill>
              <a:latin typeface="Calibri"/>
              <a:ea typeface="Calibri"/>
              <a:cs typeface="Calibri"/>
              <a:sym typeface="Calibri"/>
            </a:endParaRPr>
          </a:p>
          <a:p>
            <a:pPr algn="l" indent="-368300" lvl="1" marL="800100" marR="0" rtl="0">
              <a:lnSpc>
                <a:spcPct val="100000"/>
              </a:lnSpc>
              <a:spcBef>
                <a:spcPts val="400"/>
              </a:spcBef>
              <a:spcAft>
                <a:spcPts val="0"/>
              </a:spcAft>
              <a:buClr>
                <a:srgbClr val="FFC000"/>
              </a:buClr>
              <a:buSzPts val="2000"/>
              <a:buFont typeface="Courier New"/>
              <a:buChar char="o"/>
            </a:pPr>
            <a:r>
              <a:rPr cap="none" i="0" lang="en-US" strike="noStrike" sz="2000" u="none">
                <a:solidFill>
                  <a:srgbClr val="000000"/>
                </a:solidFill>
                <a:latin typeface="Calibri"/>
                <a:ea typeface="Calibri"/>
                <a:cs typeface="Calibri"/>
                <a:sym typeface="Calibri"/>
              </a:rPr>
              <a:t>Survival – life, health, nutrition, name &amp;  nationality</a:t>
            </a:r>
            <a:endParaRPr cap="none" i="0" strike="noStrike" sz="2000" u="none">
              <a:solidFill>
                <a:srgbClr val="FF9900"/>
              </a:solidFill>
              <a:latin typeface="Calibri"/>
              <a:ea typeface="Calibri"/>
              <a:cs typeface="Calibri"/>
              <a:sym typeface="Calibri"/>
            </a:endParaRPr>
          </a:p>
          <a:p>
            <a:pPr algn="l" indent="-368300" lvl="1" marL="800100" marR="0" rtl="0">
              <a:lnSpc>
                <a:spcPct val="100000"/>
              </a:lnSpc>
              <a:spcBef>
                <a:spcPts val="400"/>
              </a:spcBef>
              <a:spcAft>
                <a:spcPts val="0"/>
              </a:spcAft>
              <a:buClr>
                <a:srgbClr val="FFC000"/>
              </a:buClr>
              <a:buSzPts val="2000"/>
              <a:buFont typeface="Courier New"/>
              <a:buChar char="o"/>
            </a:pPr>
            <a:r>
              <a:rPr cap="none" i="0" lang="en-US" strike="noStrike" sz="2000" u="none">
                <a:solidFill>
                  <a:srgbClr val="000000"/>
                </a:solidFill>
                <a:latin typeface="Calibri"/>
                <a:ea typeface="Calibri"/>
                <a:cs typeface="Calibri"/>
                <a:sym typeface="Calibri"/>
              </a:rPr>
              <a:t>Development – education, recreation, leisure</a:t>
            </a:r>
            <a:endParaRPr cap="none" i="0" strike="noStrike" sz="2000" u="none">
              <a:solidFill>
                <a:srgbClr val="FF9900"/>
              </a:solidFill>
              <a:latin typeface="Calibri"/>
              <a:ea typeface="Calibri"/>
              <a:cs typeface="Calibri"/>
              <a:sym typeface="Calibri"/>
            </a:endParaRPr>
          </a:p>
          <a:p>
            <a:pPr algn="l" indent="-368300" lvl="1" marL="800100" marR="0" rtl="0">
              <a:lnSpc>
                <a:spcPct val="100000"/>
              </a:lnSpc>
              <a:spcBef>
                <a:spcPts val="400"/>
              </a:spcBef>
              <a:spcAft>
                <a:spcPts val="0"/>
              </a:spcAft>
              <a:buClr>
                <a:srgbClr val="FFC000"/>
              </a:buClr>
              <a:buSzPts val="2000"/>
              <a:buFont typeface="Courier New"/>
              <a:buChar char="o"/>
            </a:pPr>
            <a:r>
              <a:rPr cap="none" i="0" lang="en-US" strike="noStrike" sz="2000" u="none">
                <a:solidFill>
                  <a:srgbClr val="000000"/>
                </a:solidFill>
                <a:latin typeface="Calibri"/>
                <a:ea typeface="Calibri"/>
                <a:cs typeface="Calibri"/>
                <a:sym typeface="Calibri"/>
              </a:rPr>
              <a:t>Protection - from child labor, child marriage, child abuse &amp; gender discrimination </a:t>
            </a:r>
            <a:endParaRPr cap="none" i="0" strike="noStrike" sz="2000" u="none">
              <a:solidFill>
                <a:srgbClr val="FF9900"/>
              </a:solidFill>
              <a:latin typeface="Calibri"/>
              <a:ea typeface="Calibri"/>
              <a:cs typeface="Calibri"/>
              <a:sym typeface="Calibri"/>
            </a:endParaRPr>
          </a:p>
          <a:p>
            <a:pPr algn="l" indent="-368300" lvl="1" marL="800100" marR="0" rtl="0">
              <a:lnSpc>
                <a:spcPct val="100000"/>
              </a:lnSpc>
              <a:spcBef>
                <a:spcPts val="400"/>
              </a:spcBef>
              <a:spcAft>
                <a:spcPts val="0"/>
              </a:spcAft>
              <a:buClr>
                <a:srgbClr val="FFC000"/>
              </a:buClr>
              <a:buSzPts val="2000"/>
              <a:buFont typeface="Courier New"/>
              <a:buChar char="o"/>
            </a:pPr>
            <a:r>
              <a:rPr cap="none" i="0" lang="en-US" strike="noStrike" sz="2000" u="none">
                <a:solidFill>
                  <a:srgbClr val="000000"/>
                </a:solidFill>
                <a:latin typeface="Calibri"/>
                <a:ea typeface="Calibri"/>
                <a:cs typeface="Calibri"/>
                <a:sym typeface="Calibri"/>
              </a:rPr>
              <a:t>Participation – expression, information, thought and religion</a:t>
            </a:r>
            <a:endParaRPr sz="2000">
              <a:latin typeface="Calibri"/>
              <a:ea typeface="Calibri"/>
              <a:cs typeface="Calibri"/>
              <a:sym typeface="Calibri"/>
            </a:endParaRPr>
          </a:p>
          <a:p>
            <a:pPr algn="l" indent="0" lvl="1" marL="0" marR="0" rtl="0">
              <a:lnSpc>
                <a:spcPct val="100000"/>
              </a:lnSpc>
              <a:spcBef>
                <a:spcPts val="0"/>
              </a:spcBef>
              <a:spcAft>
                <a:spcPts val="0"/>
              </a:spcAft>
              <a:buNone/>
            </a:pPr>
            <a:r>
              <a:t/>
            </a:r>
            <a:endParaRPr cap="none" i="0" strike="noStrike" sz="2000" u="none">
              <a:solidFill>
                <a:srgbClr val="000000"/>
              </a:solidFill>
              <a:latin typeface="Calibri"/>
              <a:ea typeface="Calibri"/>
              <a:cs typeface="Calibri"/>
              <a:sym typeface="Calibri"/>
            </a:endParaRPr>
          </a:p>
          <a:p>
            <a:pPr algn="l" indent="-368300" lvl="1" marL="342900" marR="0" rtl="0">
              <a:lnSpc>
                <a:spcPct val="100000"/>
              </a:lnSpc>
              <a:spcBef>
                <a:spcPts val="0"/>
              </a:spcBef>
              <a:spcAft>
                <a:spcPts val="0"/>
              </a:spcAft>
              <a:buClr>
                <a:srgbClr val="FFC000"/>
              </a:buClr>
              <a:buSzPts val="2000"/>
              <a:buFont typeface="Calibri"/>
              <a:buChar char="▪"/>
            </a:pPr>
            <a:r>
              <a:rPr cap="none" i="0" lang="en-US" strike="noStrike" sz="2000" u="none">
                <a:solidFill>
                  <a:srgbClr val="000000"/>
                </a:solidFill>
                <a:latin typeface="Calibri"/>
                <a:ea typeface="Calibri"/>
                <a:cs typeface="Calibri"/>
                <a:sym typeface="Calibri"/>
              </a:rPr>
              <a:t>India is a signatory to this convention, as are 191 other countries </a:t>
            </a:r>
            <a:endParaRPr sz="2000">
              <a:latin typeface="Calibri"/>
              <a:ea typeface="Calibri"/>
              <a:cs typeface="Calibri"/>
              <a:sym typeface="Calibri"/>
            </a:endParaRPr>
          </a:p>
          <a:p>
            <a:pPr algn="l" indent="0" lvl="0" marL="0" marR="0" rtl="0">
              <a:lnSpc>
                <a:spcPct val="100000"/>
              </a:lnSpc>
              <a:spcBef>
                <a:spcPts val="0"/>
              </a:spcBef>
              <a:spcAft>
                <a:spcPts val="0"/>
              </a:spcAft>
              <a:buNone/>
            </a:pPr>
            <a:br>
              <a:rPr cap="none" i="0" lang="en-US" strike="noStrike" sz="2000" u="none">
                <a:solidFill>
                  <a:srgbClr val="000000"/>
                </a:solidFill>
                <a:latin typeface="Calibri"/>
                <a:ea typeface="Calibri"/>
                <a:cs typeface="Calibri"/>
                <a:sym typeface="Calibri"/>
              </a:rPr>
            </a:br>
            <a:endParaRPr cap="none" i="0" strike="noStrike" sz="2000" u="none">
              <a:solidFill>
                <a:schemeClr val="dk1"/>
              </a:solidFill>
              <a:latin typeface="Calibri"/>
              <a:ea typeface="Calibri"/>
              <a:cs typeface="Calibri"/>
              <a:sym typeface="Calibri"/>
            </a:endParaRPr>
          </a:p>
        </p:txBody>
      </p:sp>
      <p:pic>
        <p:nvPicPr>
          <p:cNvPr id="138" name="Google Shape;138;g3bd87a06345_0_214" title="3.png"/>
          <p:cNvPicPr preferRelativeResize="0"/>
          <p:nvPr/>
        </p:nvPicPr>
        <p:blipFill rotWithShape="1">
          <a:blip r:embed="rId5">
            <a:alphaModFix/>
          </a:blip>
          <a:srcRect b="22" r="50"/>
          <a:stretch/>
        </p:blipFill>
        <p:spPr>
          <a:xfrm>
            <a:off x="5966085" y="1064791"/>
            <a:ext cx="3145824" cy="4049474"/>
          </a:xfrm>
          <a:prstGeom prst="rect">
            <a:avLst/>
          </a:prstGeom>
          <a:noFill/>
          <a:ln>
            <a:noFill/>
          </a:ln>
        </p:spPr>
      </p:pic>
    </p:spTree>
  </p:cSld>
  <p:clrMapOvr>
    <a:masterClrMapping/>
  </p:clrMapOvr>
</p:sld>
</file>

<file path=ppt/slides/slide6.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142" name="Shape 142"/>
        <p:cNvGrpSpPr/>
        <p:nvPr/>
      </p:nvGrpSpPr>
      <p:grpSpPr>
        <a:xfrm>
          <a:off x="0" y="0"/>
          <a:ext cx="0" cy="0"/>
          <a:chOff x="0" y="0"/>
          <a:chExt cx="0" cy="0"/>
        </a:xfrm>
      </p:grpSpPr>
      <p:sp>
        <p:nvSpPr>
          <p:cNvPr id="143" name="Google Shape;143;g3bd87a06345_0_267"/>
          <p:cNvSpPr/>
          <p:nvPr/>
        </p:nvSpPr>
        <p:spPr>
          <a:xfrm>
            <a:off x="881750" y="211117"/>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pic>
        <p:nvPicPr>
          <p:cNvPr id="144" name="Google Shape;144;g3bd87a06345_0_267" title="girl doodle.png"/>
          <p:cNvPicPr preferRelativeResize="0"/>
          <p:nvPr/>
        </p:nvPicPr>
        <p:blipFill rotWithShape="1">
          <a:blip r:embed="rId4">
            <a:alphaModFix/>
          </a:blip>
          <a:srcRect b="8023" r="13114"/>
          <a:stretch/>
        </p:blipFill>
        <p:spPr>
          <a:xfrm>
            <a:off x="126999" y="-185299"/>
            <a:ext cx="1048200" cy="1092050"/>
          </a:xfrm>
          <a:prstGeom prst="rect">
            <a:avLst/>
          </a:prstGeom>
          <a:noFill/>
          <a:ln>
            <a:noFill/>
          </a:ln>
        </p:spPr>
      </p:pic>
      <p:sp>
        <p:nvSpPr>
          <p:cNvPr id="145" name="Google Shape;145;g3bd87a06345_0_267"/>
          <p:cNvSpPr txBox="1"/>
          <p:nvPr/>
        </p:nvSpPr>
        <p:spPr>
          <a:xfrm>
            <a:off x="1426875" y="98809"/>
            <a:ext cx="5519700" cy="672600"/>
          </a:xfrm>
          <a:prstGeom prst="rect">
            <a:avLst/>
          </a:prstGeom>
          <a:noFill/>
          <a:ln>
            <a:noFill/>
          </a:ln>
        </p:spPr>
        <p:txBody>
          <a:bodyPr anchor="ctr"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100"/>
              <a:buFont typeface="Arial"/>
              <a:buNone/>
            </a:pPr>
            <a:r>
              <a:rPr b="1" lang="en-US" sz="2000">
                <a:latin typeface="Roboto Serif"/>
                <a:ea typeface="Roboto Serif"/>
                <a:cs typeface="Roboto Serif"/>
                <a:sym typeface="Roboto Serif"/>
              </a:rPr>
              <a:t>Issues Supported by CRY America</a:t>
            </a:r>
            <a:endParaRPr b="1" cap="none" i="0" strike="noStrike" sz="2000" u="none">
              <a:solidFill>
                <a:srgbClr val="000000"/>
              </a:solidFill>
              <a:latin typeface="Roboto Serif"/>
              <a:ea typeface="Roboto Serif"/>
              <a:cs typeface="Roboto Serif"/>
              <a:sym typeface="Roboto Serif"/>
            </a:endParaRPr>
          </a:p>
        </p:txBody>
      </p:sp>
      <p:sp>
        <p:nvSpPr>
          <p:cNvPr id="146" name="Google Shape;146;g3bd87a06345_0_267"/>
          <p:cNvSpPr txBox="1"/>
          <p:nvPr/>
        </p:nvSpPr>
        <p:spPr>
          <a:xfrm>
            <a:off x="457196" y="1055352"/>
            <a:ext cx="6825300" cy="3592200"/>
          </a:xfrm>
          <a:prstGeom prst="rect">
            <a:avLst/>
          </a:prstGeom>
          <a:noFill/>
          <a:ln>
            <a:noFill/>
          </a:ln>
        </p:spPr>
        <p:txBody>
          <a:bodyPr anchor="t" anchorCtr="0" bIns="91425" lIns="91425" rIns="91425" spcFirstLastPara="1" tIns="91425" wrap="square">
            <a:noAutofit/>
          </a:bodyPr>
          <a:lstStyle/>
          <a:p>
            <a:pPr algn="l" indent="0" lvl="0" marL="0" marR="0" rtl="0">
              <a:lnSpc>
                <a:spcPct val="100000"/>
              </a:lnSpc>
              <a:spcBef>
                <a:spcPts val="0"/>
              </a:spcBef>
              <a:spcAft>
                <a:spcPts val="0"/>
              </a:spcAft>
              <a:buNone/>
            </a:pPr>
            <a:r>
              <a:rPr cap="none" i="0" lang="en-US" strike="noStrike" sz="2000" u="none">
                <a:solidFill>
                  <a:srgbClr val="000000"/>
                </a:solidFill>
                <a:latin typeface="Calibri"/>
                <a:ea typeface="Calibri"/>
                <a:cs typeface="Calibri"/>
                <a:sym typeface="Calibri"/>
              </a:rPr>
              <a:t>We focus on the rights of underprivileged children across segments</a:t>
            </a:r>
            <a:endParaRPr sz="2000">
              <a:latin typeface="Calibri"/>
              <a:ea typeface="Calibri"/>
              <a:cs typeface="Calibri"/>
              <a:sym typeface="Calibri"/>
            </a:endParaRPr>
          </a:p>
          <a:p>
            <a:pPr algn="l" indent="0" lvl="0" marL="0" marR="0" rtl="0">
              <a:lnSpc>
                <a:spcPct val="100000"/>
              </a:lnSpc>
              <a:spcBef>
                <a:spcPts val="0"/>
              </a:spcBef>
              <a:spcAft>
                <a:spcPts val="0"/>
              </a:spcAft>
              <a:buNone/>
            </a:pPr>
            <a:r>
              <a:t/>
            </a:r>
            <a:endParaRPr cap="none" i="0" strike="noStrike" sz="2000" u="none">
              <a:solidFill>
                <a:srgbClr val="000000"/>
              </a:solidFill>
              <a:latin typeface="Calibri"/>
              <a:ea typeface="Calibri"/>
              <a:cs typeface="Calibri"/>
              <a:sym typeface="Calibri"/>
            </a:endParaRPr>
          </a:p>
          <a:p>
            <a:pPr algn="l" indent="-311150" lvl="0" marL="285750" marR="0" rtl="0">
              <a:lnSpc>
                <a:spcPct val="100000"/>
              </a:lnSpc>
              <a:spcBef>
                <a:spcPts val="400"/>
              </a:spcBef>
              <a:spcAft>
                <a:spcPts val="0"/>
              </a:spcAft>
              <a:buClr>
                <a:srgbClr val="FFC000"/>
              </a:buClr>
              <a:buSzPts val="2000"/>
              <a:buFont typeface="Calibri"/>
              <a:buChar char="▪"/>
            </a:pPr>
            <a:r>
              <a:rPr cap="none" i="0" lang="en-US" strike="noStrike" sz="2000" u="none">
                <a:solidFill>
                  <a:srgbClr val="000000"/>
                </a:solidFill>
                <a:latin typeface="Calibri"/>
                <a:ea typeface="Calibri"/>
                <a:cs typeface="Calibri"/>
                <a:sym typeface="Calibri"/>
              </a:rPr>
              <a:t>Street children</a:t>
            </a:r>
            <a:endParaRPr cap="none" i="0" strike="noStrike" sz="2000" u="none">
              <a:solidFill>
                <a:srgbClr val="FF9900"/>
              </a:solidFill>
              <a:latin typeface="Calibri"/>
              <a:ea typeface="Calibri"/>
              <a:cs typeface="Calibri"/>
              <a:sym typeface="Calibri"/>
            </a:endParaRPr>
          </a:p>
          <a:p>
            <a:pPr algn="l" indent="-311150" lvl="0" marL="285750" marR="0" rtl="0">
              <a:lnSpc>
                <a:spcPct val="100000"/>
              </a:lnSpc>
              <a:spcBef>
                <a:spcPts val="400"/>
              </a:spcBef>
              <a:spcAft>
                <a:spcPts val="0"/>
              </a:spcAft>
              <a:buClr>
                <a:srgbClr val="FFC000"/>
              </a:buClr>
              <a:buSzPts val="2000"/>
              <a:buFont typeface="Calibri"/>
              <a:buChar char="▪"/>
            </a:pPr>
            <a:r>
              <a:rPr cap="none" i="0" lang="en-US" strike="noStrike" sz="2000" u="none">
                <a:solidFill>
                  <a:srgbClr val="000000"/>
                </a:solidFill>
                <a:latin typeface="Calibri"/>
                <a:ea typeface="Calibri"/>
                <a:cs typeface="Calibri"/>
                <a:sym typeface="Calibri"/>
              </a:rPr>
              <a:t>Girl children</a:t>
            </a:r>
            <a:endParaRPr cap="none" i="0" strike="noStrike" sz="2000" u="none">
              <a:solidFill>
                <a:srgbClr val="FF9900"/>
              </a:solidFill>
              <a:latin typeface="Calibri"/>
              <a:ea typeface="Calibri"/>
              <a:cs typeface="Calibri"/>
              <a:sym typeface="Calibri"/>
            </a:endParaRPr>
          </a:p>
          <a:p>
            <a:pPr algn="l" indent="-311150" lvl="0" marL="285750" marR="0" rtl="0">
              <a:lnSpc>
                <a:spcPct val="100000"/>
              </a:lnSpc>
              <a:spcBef>
                <a:spcPts val="400"/>
              </a:spcBef>
              <a:spcAft>
                <a:spcPts val="0"/>
              </a:spcAft>
              <a:buClr>
                <a:srgbClr val="FFC000"/>
              </a:buClr>
              <a:buSzPts val="2000"/>
              <a:buFont typeface="Calibri"/>
              <a:buChar char="▪"/>
            </a:pPr>
            <a:r>
              <a:rPr cap="none" i="0" lang="en-US" strike="noStrike" sz="2000" u="none">
                <a:solidFill>
                  <a:srgbClr val="000000"/>
                </a:solidFill>
                <a:latin typeface="Calibri"/>
                <a:ea typeface="Calibri"/>
                <a:cs typeface="Calibri"/>
                <a:sym typeface="Calibri"/>
              </a:rPr>
              <a:t>Child laborers</a:t>
            </a:r>
            <a:endParaRPr cap="none" i="0" strike="noStrike" sz="2000" u="none">
              <a:solidFill>
                <a:srgbClr val="FF9900"/>
              </a:solidFill>
              <a:latin typeface="Calibri"/>
              <a:ea typeface="Calibri"/>
              <a:cs typeface="Calibri"/>
              <a:sym typeface="Calibri"/>
            </a:endParaRPr>
          </a:p>
          <a:p>
            <a:pPr algn="l" indent="-311150" lvl="0" marL="285750" marR="0" rtl="0">
              <a:lnSpc>
                <a:spcPct val="100000"/>
              </a:lnSpc>
              <a:spcBef>
                <a:spcPts val="400"/>
              </a:spcBef>
              <a:spcAft>
                <a:spcPts val="0"/>
              </a:spcAft>
              <a:buClr>
                <a:srgbClr val="FFC000"/>
              </a:buClr>
              <a:buSzPts val="2000"/>
              <a:buFont typeface="Calibri"/>
              <a:buChar char="▪"/>
            </a:pPr>
            <a:r>
              <a:rPr cap="none" i="0" lang="en-US" strike="noStrike" sz="2000" u="none">
                <a:solidFill>
                  <a:srgbClr val="000000"/>
                </a:solidFill>
                <a:latin typeface="Calibri"/>
                <a:ea typeface="Calibri"/>
                <a:cs typeface="Calibri"/>
                <a:sym typeface="Calibri"/>
              </a:rPr>
              <a:t>Children of commercial sex workers </a:t>
            </a:r>
            <a:endParaRPr cap="none" i="0" strike="noStrike" sz="2000" u="none">
              <a:solidFill>
                <a:srgbClr val="FF9900"/>
              </a:solidFill>
              <a:latin typeface="Calibri"/>
              <a:ea typeface="Calibri"/>
              <a:cs typeface="Calibri"/>
              <a:sym typeface="Calibri"/>
            </a:endParaRPr>
          </a:p>
          <a:p>
            <a:pPr algn="l" indent="-311150" lvl="0" marL="285750" marR="0" rtl="0">
              <a:lnSpc>
                <a:spcPct val="100000"/>
              </a:lnSpc>
              <a:spcBef>
                <a:spcPts val="400"/>
              </a:spcBef>
              <a:spcAft>
                <a:spcPts val="0"/>
              </a:spcAft>
              <a:buClr>
                <a:srgbClr val="FFC000"/>
              </a:buClr>
              <a:buSzPts val="2000"/>
              <a:buFont typeface="Calibri"/>
              <a:buChar char="▪"/>
            </a:pPr>
            <a:r>
              <a:rPr cap="none" i="0" lang="en-US" strike="noStrike" sz="2000" u="none">
                <a:solidFill>
                  <a:srgbClr val="000000"/>
                </a:solidFill>
                <a:latin typeface="Calibri"/>
                <a:ea typeface="Calibri"/>
                <a:cs typeface="Calibri"/>
                <a:sym typeface="Calibri"/>
              </a:rPr>
              <a:t>Child abuse</a:t>
            </a:r>
            <a:endParaRPr cap="none" i="0" strike="noStrike" sz="2000" u="none">
              <a:solidFill>
                <a:srgbClr val="FF9900"/>
              </a:solidFill>
              <a:latin typeface="Calibri"/>
              <a:ea typeface="Calibri"/>
              <a:cs typeface="Calibri"/>
              <a:sym typeface="Calibri"/>
            </a:endParaRPr>
          </a:p>
          <a:p>
            <a:pPr algn="l" indent="-311150" lvl="0" marL="285750" marR="0" rtl="0">
              <a:lnSpc>
                <a:spcPct val="100000"/>
              </a:lnSpc>
              <a:spcBef>
                <a:spcPts val="400"/>
              </a:spcBef>
              <a:spcAft>
                <a:spcPts val="0"/>
              </a:spcAft>
              <a:buClr>
                <a:srgbClr val="FFC000"/>
              </a:buClr>
              <a:buSzPts val="2000"/>
              <a:buFont typeface="Calibri"/>
              <a:buChar char="▪"/>
            </a:pPr>
            <a:r>
              <a:rPr cap="none" i="0" lang="en-US" strike="noStrike" sz="2000" u="none">
                <a:solidFill>
                  <a:srgbClr val="000000"/>
                </a:solidFill>
                <a:latin typeface="Calibri"/>
                <a:ea typeface="Calibri"/>
                <a:cs typeface="Calibri"/>
                <a:sym typeface="Calibri"/>
              </a:rPr>
              <a:t>Physically &amp; mentally challenged children </a:t>
            </a:r>
            <a:endParaRPr cap="none" i="0" strike="noStrike" sz="2000" u="none">
              <a:solidFill>
                <a:srgbClr val="FF9900"/>
              </a:solidFill>
              <a:latin typeface="Calibri"/>
              <a:ea typeface="Calibri"/>
              <a:cs typeface="Calibri"/>
              <a:sym typeface="Calibri"/>
            </a:endParaRPr>
          </a:p>
          <a:p>
            <a:pPr algn="l" indent="-311150" lvl="0" marL="285750" marR="0" rtl="0">
              <a:lnSpc>
                <a:spcPct val="100000"/>
              </a:lnSpc>
              <a:spcBef>
                <a:spcPts val="400"/>
              </a:spcBef>
              <a:spcAft>
                <a:spcPts val="0"/>
              </a:spcAft>
              <a:buClr>
                <a:srgbClr val="FFC000"/>
              </a:buClr>
              <a:buSzPts val="2000"/>
              <a:buFont typeface="Calibri"/>
              <a:buChar char="▪"/>
            </a:pPr>
            <a:r>
              <a:rPr cap="none" i="0" lang="en-US" strike="noStrike" sz="2000" u="none">
                <a:solidFill>
                  <a:srgbClr val="000000"/>
                </a:solidFill>
                <a:latin typeface="Calibri"/>
                <a:ea typeface="Calibri"/>
                <a:cs typeface="Calibri"/>
                <a:sym typeface="Calibri"/>
              </a:rPr>
              <a:t>Children in institutions </a:t>
            </a:r>
            <a:endParaRPr cap="none" i="0" strike="noStrike" sz="2000" u="none">
              <a:solidFill>
                <a:srgbClr val="FF9900"/>
              </a:solidFill>
              <a:latin typeface="Calibri"/>
              <a:ea typeface="Calibri"/>
              <a:cs typeface="Calibri"/>
              <a:sym typeface="Calibri"/>
            </a:endParaRPr>
          </a:p>
          <a:p>
            <a:pPr algn="l" indent="-311150" lvl="0" marL="285750" marR="0" rtl="0">
              <a:lnSpc>
                <a:spcPct val="100000"/>
              </a:lnSpc>
              <a:spcBef>
                <a:spcPts val="400"/>
              </a:spcBef>
              <a:spcAft>
                <a:spcPts val="0"/>
              </a:spcAft>
              <a:buClr>
                <a:srgbClr val="FFC000"/>
              </a:buClr>
              <a:buSzPts val="2000"/>
              <a:buFont typeface="Calibri"/>
              <a:buChar char="▪"/>
            </a:pPr>
            <a:r>
              <a:rPr cap="none" i="0" lang="en-US" strike="noStrike" sz="2000" u="none">
                <a:solidFill>
                  <a:srgbClr val="000000"/>
                </a:solidFill>
                <a:latin typeface="Calibri"/>
                <a:ea typeface="Calibri"/>
                <a:cs typeface="Calibri"/>
                <a:sym typeface="Calibri"/>
              </a:rPr>
              <a:t>Children affected by disasters</a:t>
            </a:r>
            <a:endParaRPr cap="none" i="0" strike="noStrike" sz="2000" u="none">
              <a:solidFill>
                <a:srgbClr val="FF9900"/>
              </a:solidFill>
              <a:latin typeface="Calibri"/>
              <a:ea typeface="Calibri"/>
              <a:cs typeface="Calibri"/>
              <a:sym typeface="Calibri"/>
            </a:endParaRPr>
          </a:p>
          <a:p>
            <a:pPr algn="l" indent="0" lvl="0" marL="0" marR="0" rtl="0">
              <a:lnSpc>
                <a:spcPct val="100000"/>
              </a:lnSpc>
              <a:spcBef>
                <a:spcPts val="0"/>
              </a:spcBef>
              <a:spcAft>
                <a:spcPts val="0"/>
              </a:spcAft>
              <a:buNone/>
            </a:pPr>
            <a:br>
              <a:rPr cap="none" i="0" lang="en-US" strike="noStrike" sz="2000" u="none">
                <a:solidFill>
                  <a:srgbClr val="000000"/>
                </a:solidFill>
                <a:latin typeface="Calibri"/>
                <a:ea typeface="Calibri"/>
                <a:cs typeface="Calibri"/>
                <a:sym typeface="Calibri"/>
              </a:rPr>
            </a:br>
            <a:endParaRPr cap="none" i="0" strike="noStrike" sz="2000" u="none">
              <a:solidFill>
                <a:schemeClr val="dk1"/>
              </a:solidFill>
              <a:latin typeface="Calibri"/>
              <a:ea typeface="Calibri"/>
              <a:cs typeface="Calibri"/>
              <a:sym typeface="Calibri"/>
            </a:endParaRPr>
          </a:p>
        </p:txBody>
      </p:sp>
      <p:pic>
        <p:nvPicPr>
          <p:cNvPr id="147" name="Google Shape;147;g3bd87a06345_0_267" title="CW0A9501.png"/>
          <p:cNvPicPr preferRelativeResize="0"/>
          <p:nvPr/>
        </p:nvPicPr>
        <p:blipFill rotWithShape="1">
          <a:blip r:embed="rId5">
            <a:alphaModFix/>
          </a:blip>
          <a:srcRect l="77"/>
          <a:stretch/>
        </p:blipFill>
        <p:spPr>
          <a:xfrm flipH="1">
            <a:off x="7147921" y="1055341"/>
            <a:ext cx="1959476" cy="4056627"/>
          </a:xfrm>
          <a:prstGeom prst="rect">
            <a:avLst/>
          </a:prstGeom>
          <a:noFill/>
          <a:ln>
            <a:noFill/>
          </a:ln>
        </p:spPr>
      </p:pic>
    </p:spTree>
  </p:cSld>
  <p:clrMapOvr>
    <a:masterClrMapping/>
  </p:clrMapOvr>
</p:sld>
</file>

<file path=ppt/slides/slide7.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151" name="Shape 151"/>
        <p:cNvGrpSpPr/>
        <p:nvPr/>
      </p:nvGrpSpPr>
      <p:grpSpPr>
        <a:xfrm>
          <a:off x="0" y="0"/>
          <a:ext cx="0" cy="0"/>
          <a:chOff x="0" y="0"/>
          <a:chExt cx="0" cy="0"/>
        </a:xfrm>
      </p:grpSpPr>
      <p:sp>
        <p:nvSpPr>
          <p:cNvPr id="152" name="Google Shape;152;g3bd87a06345_0_320"/>
          <p:cNvSpPr/>
          <p:nvPr/>
        </p:nvSpPr>
        <p:spPr>
          <a:xfrm>
            <a:off x="1269124" y="1137357"/>
            <a:ext cx="6227400" cy="357300"/>
          </a:xfrm>
          <a:prstGeom prst="rect">
            <a:avLst/>
          </a:prstGeom>
          <a:solidFill>
            <a:srgbClr val="FFD806"/>
          </a:solidFill>
          <a:ln>
            <a:noFill/>
          </a:ln>
        </p:spPr>
        <p:txBody>
          <a:bodyPr anchor="ctr" anchorCtr="0" bIns="45700" lIns="91425" rIns="91425" spcFirstLastPara="1" tIns="45700" wrap="square">
            <a:noAutofit/>
          </a:bodyPr>
          <a:lstStyle/>
          <a:p>
            <a:pPr algn="ctr" indent="0" lvl="0" marL="0" marR="0" rtl="0">
              <a:lnSpc>
                <a:spcPct val="100000"/>
              </a:lnSpc>
              <a:spcBef>
                <a:spcPts val="0"/>
              </a:spcBef>
              <a:spcAft>
                <a:spcPts val="0"/>
              </a:spcAft>
              <a:buNone/>
            </a:pPr>
            <a:r>
              <a:t/>
            </a:r>
            <a:endParaRPr b="0" cap="none" i="0" strike="noStrike" sz="1200" u="none">
              <a:solidFill>
                <a:schemeClr val="lt1"/>
              </a:solidFill>
              <a:latin typeface="Arial"/>
              <a:ea typeface="Arial"/>
              <a:cs typeface="Arial"/>
              <a:sym typeface="Arial"/>
            </a:endParaRPr>
          </a:p>
        </p:txBody>
      </p:sp>
      <p:sp>
        <p:nvSpPr>
          <p:cNvPr id="153" name="Google Shape;153;g3bd87a06345_0_320"/>
          <p:cNvSpPr/>
          <p:nvPr/>
        </p:nvSpPr>
        <p:spPr>
          <a:xfrm>
            <a:off x="881750" y="195483"/>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pic>
        <p:nvPicPr>
          <p:cNvPr id="154" name="Google Shape;154;g3bd87a06345_0_320" title="boy doodle.png"/>
          <p:cNvPicPr preferRelativeResize="0"/>
          <p:nvPr/>
        </p:nvPicPr>
        <p:blipFill rotWithShape="1">
          <a:blip r:embed="rId4">
            <a:alphaModFix/>
          </a:blip>
          <a:srcRect b="88" r="12512"/>
          <a:stretch/>
        </p:blipFill>
        <p:spPr>
          <a:xfrm>
            <a:off x="145832" y="-166574"/>
            <a:ext cx="1055016" cy="1160101"/>
          </a:xfrm>
          <a:prstGeom prst="rect">
            <a:avLst/>
          </a:prstGeom>
          <a:noFill/>
          <a:ln>
            <a:noFill/>
          </a:ln>
        </p:spPr>
      </p:pic>
      <p:sp>
        <p:nvSpPr>
          <p:cNvPr id="155" name="Google Shape;155;g3bd87a06345_0_320"/>
          <p:cNvSpPr txBox="1"/>
          <p:nvPr/>
        </p:nvSpPr>
        <p:spPr>
          <a:xfrm>
            <a:off x="1371600" y="75750"/>
            <a:ext cx="4574400" cy="685800"/>
          </a:xfrm>
          <a:prstGeom prst="rect">
            <a:avLst/>
          </a:prstGeom>
          <a:noFill/>
          <a:ln>
            <a:noFill/>
          </a:ln>
        </p:spPr>
        <p:txBody>
          <a:bodyPr anchor="ctr"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100"/>
              <a:buFont typeface="Arial"/>
              <a:buNone/>
            </a:pPr>
            <a:r>
              <a:rPr b="1" cap="none" i="0" lang="en-US" strike="noStrike" sz="2000" u="none">
                <a:solidFill>
                  <a:srgbClr val="000000"/>
                </a:solidFill>
                <a:latin typeface="Roboto Serif"/>
                <a:ea typeface="Roboto Serif"/>
                <a:cs typeface="Roboto Serif"/>
                <a:sym typeface="Roboto Serif"/>
              </a:rPr>
              <a:t>What Does CRY America Do?</a:t>
            </a:r>
            <a:endParaRPr b="1" cap="none" i="0" strike="noStrike" sz="2000" u="none">
              <a:solidFill>
                <a:srgbClr val="000000"/>
              </a:solidFill>
              <a:latin typeface="Roboto Serif"/>
              <a:ea typeface="Roboto Serif"/>
              <a:cs typeface="Roboto Serif"/>
              <a:sym typeface="Roboto Serif"/>
            </a:endParaRPr>
          </a:p>
        </p:txBody>
      </p:sp>
      <p:sp>
        <p:nvSpPr>
          <p:cNvPr id="156" name="Google Shape;156;g3bd87a06345_0_320"/>
          <p:cNvSpPr txBox="1"/>
          <p:nvPr/>
        </p:nvSpPr>
        <p:spPr>
          <a:xfrm>
            <a:off x="745053" y="993515"/>
            <a:ext cx="7381500" cy="685800"/>
          </a:xfrm>
          <a:prstGeom prst="rect">
            <a:avLst/>
          </a:prstGeom>
          <a:noFill/>
          <a:ln>
            <a:noFill/>
          </a:ln>
        </p:spPr>
        <p:txBody>
          <a:bodyPr anchor="ctr" anchorCtr="0" bIns="45700" lIns="91425" rIns="91425" spcFirstLastPara="1" tIns="45700" wrap="square">
            <a:noAutofit/>
          </a:bodyPr>
          <a:lstStyle/>
          <a:p>
            <a:pPr algn="ctr" indent="0" lvl="0" marL="0" marR="0" rtl="0">
              <a:lnSpc>
                <a:spcPct val="100000"/>
              </a:lnSpc>
              <a:spcBef>
                <a:spcPts val="0"/>
              </a:spcBef>
              <a:spcAft>
                <a:spcPts val="0"/>
              </a:spcAft>
              <a:buClr>
                <a:schemeClr val="dk1"/>
              </a:buClr>
              <a:buSzPts val="1100"/>
              <a:buFont typeface="Arial"/>
              <a:buNone/>
            </a:pPr>
            <a:r>
              <a:rPr b="1" cap="none" i="0" lang="en-US" strike="noStrike" sz="1800" u="none">
                <a:solidFill>
                  <a:srgbClr val="000000"/>
                </a:solidFill>
                <a:latin typeface="Roboto Serif"/>
                <a:ea typeface="Roboto Serif"/>
                <a:cs typeface="Roboto Serif"/>
                <a:sym typeface="Roboto Serif"/>
              </a:rPr>
              <a:t>CHILD RIGHTS                          &amp;                            YOU</a:t>
            </a:r>
            <a:endParaRPr b="1" cap="none" i="0" strike="noStrike" sz="1800" u="none">
              <a:solidFill>
                <a:srgbClr val="000000"/>
              </a:solidFill>
              <a:latin typeface="Roboto Serif"/>
              <a:ea typeface="Roboto Serif"/>
              <a:cs typeface="Roboto Serif"/>
              <a:sym typeface="Roboto Serif"/>
            </a:endParaRPr>
          </a:p>
        </p:txBody>
      </p:sp>
      <p:cxnSp>
        <p:nvCxnSpPr>
          <p:cNvPr id="157" name="Google Shape;157;g3bd87a06345_0_320"/>
          <p:cNvCxnSpPr/>
          <p:nvPr/>
        </p:nvCxnSpPr>
        <p:spPr>
          <a:xfrm flipH="1">
            <a:off x="2428572" y="1530764"/>
            <a:ext cx="7200" cy="668400"/>
          </a:xfrm>
          <a:prstGeom prst="straightConnector1">
            <a:avLst/>
          </a:prstGeom>
          <a:noFill/>
          <a:ln cap="flat" cmpd="sng" w="19050">
            <a:solidFill>
              <a:srgbClr val="1CB6B7"/>
            </a:solidFill>
            <a:prstDash val="solid"/>
            <a:round/>
            <a:headEnd len="sm" type="none" w="sm"/>
            <a:tailEnd len="med" type="triangle" w="med"/>
          </a:ln>
        </p:spPr>
      </p:cxnSp>
      <p:cxnSp>
        <p:nvCxnSpPr>
          <p:cNvPr id="158" name="Google Shape;158;g3bd87a06345_0_320"/>
          <p:cNvCxnSpPr/>
          <p:nvPr/>
        </p:nvCxnSpPr>
        <p:spPr>
          <a:xfrm>
            <a:off x="1505607" y="2235960"/>
            <a:ext cx="1836600" cy="0"/>
          </a:xfrm>
          <a:prstGeom prst="straightConnector1">
            <a:avLst/>
          </a:prstGeom>
          <a:noFill/>
          <a:ln cap="flat" cmpd="sng" w="19050">
            <a:solidFill>
              <a:srgbClr val="1CB6B7"/>
            </a:solidFill>
            <a:prstDash val="solid"/>
            <a:round/>
            <a:headEnd len="sm" type="none" w="sm"/>
            <a:tailEnd len="sm" type="none" w="sm"/>
          </a:ln>
        </p:spPr>
      </p:cxnSp>
      <p:cxnSp>
        <p:nvCxnSpPr>
          <p:cNvPr id="159" name="Google Shape;159;g3bd87a06345_0_320"/>
          <p:cNvCxnSpPr/>
          <p:nvPr/>
        </p:nvCxnSpPr>
        <p:spPr>
          <a:xfrm>
            <a:off x="1505607" y="2235960"/>
            <a:ext cx="0" cy="331200"/>
          </a:xfrm>
          <a:prstGeom prst="straightConnector1">
            <a:avLst/>
          </a:prstGeom>
          <a:noFill/>
          <a:ln cap="flat" cmpd="sng" w="19050">
            <a:solidFill>
              <a:srgbClr val="1CB6B7"/>
            </a:solidFill>
            <a:prstDash val="solid"/>
            <a:round/>
            <a:headEnd len="sm" type="none" w="sm"/>
            <a:tailEnd len="med" type="triangle" w="med"/>
          </a:ln>
        </p:spPr>
      </p:cxnSp>
      <p:cxnSp>
        <p:nvCxnSpPr>
          <p:cNvPr id="160" name="Google Shape;160;g3bd87a06345_0_320"/>
          <p:cNvCxnSpPr/>
          <p:nvPr/>
        </p:nvCxnSpPr>
        <p:spPr>
          <a:xfrm>
            <a:off x="3342290" y="2251594"/>
            <a:ext cx="0" cy="331200"/>
          </a:xfrm>
          <a:prstGeom prst="straightConnector1">
            <a:avLst/>
          </a:prstGeom>
          <a:noFill/>
          <a:ln cap="flat" cmpd="sng" w="19050">
            <a:solidFill>
              <a:srgbClr val="1CB6B7"/>
            </a:solidFill>
            <a:prstDash val="solid"/>
            <a:round/>
            <a:headEnd len="sm" type="none" w="sm"/>
            <a:tailEnd len="med" type="triangle" w="med"/>
          </a:ln>
        </p:spPr>
      </p:cxnSp>
      <p:sp>
        <p:nvSpPr>
          <p:cNvPr id="161" name="Google Shape;161;g3bd87a06345_0_320"/>
          <p:cNvSpPr txBox="1"/>
          <p:nvPr/>
        </p:nvSpPr>
        <p:spPr>
          <a:xfrm>
            <a:off x="841200" y="2578498"/>
            <a:ext cx="1385100" cy="777600"/>
          </a:xfrm>
          <a:prstGeom prst="rect">
            <a:avLst/>
          </a:prstGeom>
          <a:noFill/>
          <a:ln cap="flat" cmpd="sng" w="19050">
            <a:solidFill>
              <a:srgbClr val="1CB6B7"/>
            </a:solidFill>
            <a:prstDash val="solid"/>
            <a:round/>
            <a:headEnd len="sm" type="none" w="sm"/>
            <a:tailEnd len="sm" type="none" w="sm"/>
          </a:ln>
        </p:spPr>
        <p:txBody>
          <a:bodyPr anchor="t" anchorCtr="0" bIns="45700" lIns="91425" rIns="91425" spcFirstLastPara="1" tIns="45700" wrap="square">
            <a:noAutofit/>
          </a:bodyPr>
          <a:lstStyle/>
          <a:p>
            <a:pPr algn="ctr" indent="0" lvl="0" marL="127000" marR="0" rtl="0">
              <a:lnSpc>
                <a:spcPct val="100000"/>
              </a:lnSpc>
              <a:spcBef>
                <a:spcPts val="400"/>
              </a:spcBef>
              <a:spcAft>
                <a:spcPts val="0"/>
              </a:spcAft>
              <a:buNone/>
            </a:pPr>
            <a:r>
              <a:rPr b="0" cap="none" i="0" lang="en-US" strike="noStrike" sz="2000" u="none">
                <a:solidFill>
                  <a:srgbClr val="000000"/>
                </a:solidFill>
                <a:latin typeface="Calibri"/>
                <a:ea typeface="Calibri"/>
                <a:cs typeface="Calibri"/>
                <a:sym typeface="Calibri"/>
              </a:rPr>
              <a:t>Children in need</a:t>
            </a:r>
            <a:endParaRPr b="0" cap="none" i="0" strike="noStrike" sz="2000" u="none">
              <a:solidFill>
                <a:srgbClr val="000000"/>
              </a:solidFill>
              <a:latin typeface="Calibri"/>
              <a:ea typeface="Calibri"/>
              <a:cs typeface="Calibri"/>
              <a:sym typeface="Calibri"/>
            </a:endParaRPr>
          </a:p>
        </p:txBody>
      </p:sp>
      <p:sp>
        <p:nvSpPr>
          <p:cNvPr id="162" name="Google Shape;162;g3bd87a06345_0_320"/>
          <p:cNvSpPr txBox="1"/>
          <p:nvPr/>
        </p:nvSpPr>
        <p:spPr>
          <a:xfrm>
            <a:off x="2547300" y="2594125"/>
            <a:ext cx="1385100" cy="637200"/>
          </a:xfrm>
          <a:prstGeom prst="rect">
            <a:avLst/>
          </a:prstGeom>
          <a:noFill/>
          <a:ln cap="flat" cmpd="sng" w="19050">
            <a:solidFill>
              <a:srgbClr val="1CB6B7"/>
            </a:solidFill>
            <a:prstDash val="solid"/>
            <a:round/>
            <a:headEnd len="sm" type="none" w="sm"/>
            <a:tailEnd len="sm" type="none" w="sm"/>
          </a:ln>
        </p:spPr>
        <p:txBody>
          <a:bodyPr anchor="t" anchorCtr="0" bIns="45700" lIns="91425" rIns="91425" spcFirstLastPara="1" tIns="45700" wrap="square">
            <a:noAutofit/>
          </a:bodyPr>
          <a:lstStyle/>
          <a:p>
            <a:pPr algn="ctr" indent="0" lvl="0" marL="127000" marR="0" rtl="0">
              <a:lnSpc>
                <a:spcPct val="100000"/>
              </a:lnSpc>
              <a:spcBef>
                <a:spcPts val="400"/>
              </a:spcBef>
              <a:spcAft>
                <a:spcPts val="0"/>
              </a:spcAft>
              <a:buNone/>
            </a:pPr>
            <a:r>
              <a:rPr b="0" cap="none" i="0" lang="en-US" strike="noStrike" sz="2000" u="none">
                <a:solidFill>
                  <a:srgbClr val="000000"/>
                </a:solidFill>
                <a:latin typeface="Calibri"/>
                <a:ea typeface="Calibri"/>
                <a:cs typeface="Calibri"/>
                <a:sym typeface="Calibri"/>
              </a:rPr>
              <a:t>Project Partners</a:t>
            </a:r>
            <a:endParaRPr b="0" cap="none" i="0" strike="noStrike" sz="2000" u="none">
              <a:solidFill>
                <a:srgbClr val="000000"/>
              </a:solidFill>
              <a:latin typeface="Calibri"/>
              <a:ea typeface="Calibri"/>
              <a:cs typeface="Calibri"/>
              <a:sym typeface="Calibri"/>
            </a:endParaRPr>
          </a:p>
        </p:txBody>
      </p:sp>
      <p:cxnSp>
        <p:nvCxnSpPr>
          <p:cNvPr id="163" name="Google Shape;163;g3bd87a06345_0_320"/>
          <p:cNvCxnSpPr/>
          <p:nvPr/>
        </p:nvCxnSpPr>
        <p:spPr>
          <a:xfrm flipH="1">
            <a:off x="5032941" y="1515120"/>
            <a:ext cx="13800" cy="686100"/>
          </a:xfrm>
          <a:prstGeom prst="straightConnector1">
            <a:avLst/>
          </a:prstGeom>
          <a:noFill/>
          <a:ln cap="flat" cmpd="sng" w="19050">
            <a:solidFill>
              <a:srgbClr val="1CB6B7"/>
            </a:solidFill>
            <a:prstDash val="solid"/>
            <a:round/>
            <a:headEnd len="sm" type="none" w="sm"/>
            <a:tailEnd len="med" type="triangle" w="med"/>
          </a:ln>
        </p:spPr>
      </p:cxnSp>
      <p:sp>
        <p:nvSpPr>
          <p:cNvPr id="164" name="Google Shape;164;g3bd87a06345_0_320"/>
          <p:cNvSpPr txBox="1"/>
          <p:nvPr/>
        </p:nvSpPr>
        <p:spPr>
          <a:xfrm>
            <a:off x="4420201" y="2216850"/>
            <a:ext cx="1385100" cy="668400"/>
          </a:xfrm>
          <a:prstGeom prst="rect">
            <a:avLst/>
          </a:prstGeom>
          <a:noFill/>
          <a:ln cap="flat" cmpd="sng" w="19050">
            <a:solidFill>
              <a:srgbClr val="1CB6B7"/>
            </a:solidFill>
            <a:prstDash val="solid"/>
            <a:round/>
            <a:headEnd len="sm" type="none" w="sm"/>
            <a:tailEnd len="sm" type="none" w="sm"/>
          </a:ln>
        </p:spPr>
        <p:txBody>
          <a:bodyPr anchor="t" anchorCtr="0" bIns="45700" lIns="91425" rIns="91425" spcFirstLastPara="1" tIns="45700" wrap="square">
            <a:noAutofit/>
          </a:bodyPr>
          <a:lstStyle/>
          <a:p>
            <a:pPr algn="ctr" indent="0" lvl="0" marL="127000" marR="0" rtl="0">
              <a:lnSpc>
                <a:spcPct val="100000"/>
              </a:lnSpc>
              <a:spcBef>
                <a:spcPts val="400"/>
              </a:spcBef>
              <a:spcAft>
                <a:spcPts val="0"/>
              </a:spcAft>
              <a:buNone/>
            </a:pPr>
            <a:r>
              <a:rPr b="0" cap="none" i="0" lang="en-US" strike="noStrike" sz="2000" u="none">
                <a:solidFill>
                  <a:srgbClr val="000000"/>
                </a:solidFill>
                <a:latin typeface="Calibri"/>
                <a:ea typeface="Calibri"/>
                <a:cs typeface="Calibri"/>
                <a:sym typeface="Calibri"/>
              </a:rPr>
              <a:t>CRY America</a:t>
            </a:r>
            <a:endParaRPr b="0" cap="none" i="0" strike="noStrike" sz="2000" u="none">
              <a:solidFill>
                <a:srgbClr val="000000"/>
              </a:solidFill>
              <a:latin typeface="Calibri"/>
              <a:ea typeface="Calibri"/>
              <a:cs typeface="Calibri"/>
              <a:sym typeface="Calibri"/>
            </a:endParaRPr>
          </a:p>
        </p:txBody>
      </p:sp>
      <p:cxnSp>
        <p:nvCxnSpPr>
          <p:cNvPr id="165" name="Google Shape;165;g3bd87a06345_0_320"/>
          <p:cNvCxnSpPr/>
          <p:nvPr/>
        </p:nvCxnSpPr>
        <p:spPr>
          <a:xfrm>
            <a:off x="7019902" y="1530764"/>
            <a:ext cx="4800" cy="637200"/>
          </a:xfrm>
          <a:prstGeom prst="straightConnector1">
            <a:avLst/>
          </a:prstGeom>
          <a:noFill/>
          <a:ln cap="flat" cmpd="sng" w="19050">
            <a:solidFill>
              <a:srgbClr val="1CB6B7"/>
            </a:solidFill>
            <a:prstDash val="solid"/>
            <a:round/>
            <a:headEnd len="sm" type="none" w="sm"/>
            <a:tailEnd len="med" type="triangle" w="med"/>
          </a:ln>
        </p:spPr>
      </p:cxnSp>
      <p:sp>
        <p:nvSpPr>
          <p:cNvPr id="166" name="Google Shape;166;g3bd87a06345_0_320"/>
          <p:cNvSpPr txBox="1"/>
          <p:nvPr/>
        </p:nvSpPr>
        <p:spPr>
          <a:xfrm>
            <a:off x="6256875" y="2201250"/>
            <a:ext cx="2253000" cy="2733900"/>
          </a:xfrm>
          <a:prstGeom prst="rect">
            <a:avLst/>
          </a:prstGeom>
          <a:noFill/>
          <a:ln cap="flat" cmpd="sng" w="19050">
            <a:solidFill>
              <a:srgbClr val="1CB6B7"/>
            </a:solidFill>
            <a:prstDash val="solid"/>
            <a:round/>
            <a:headEnd len="sm" type="none" w="sm"/>
            <a:tailEnd len="sm" type="none" w="sm"/>
          </a:ln>
        </p:spPr>
        <p:txBody>
          <a:bodyPr anchor="t" anchorCtr="0" bIns="45700" lIns="91425" rIns="91425" spcFirstLastPara="1" tIns="45700" wrap="square">
            <a:noAutofit/>
          </a:bodyPr>
          <a:lstStyle/>
          <a:p>
            <a:pPr algn="l" indent="-311150" lvl="0" marL="412750" marR="0" rtl="0">
              <a:lnSpc>
                <a:spcPct val="100000"/>
              </a:lnSpc>
              <a:spcBef>
                <a:spcPts val="400"/>
              </a:spcBef>
              <a:spcAft>
                <a:spcPts val="0"/>
              </a:spcAft>
              <a:buClr>
                <a:srgbClr val="FFD806"/>
              </a:buClr>
              <a:buSzPts val="2000"/>
              <a:buFont typeface="Calibri"/>
              <a:buChar char="•"/>
            </a:pPr>
            <a:r>
              <a:rPr cap="none" i="0" lang="en-US" strike="noStrike" sz="2000" u="none">
                <a:solidFill>
                  <a:srgbClr val="000000"/>
                </a:solidFill>
                <a:latin typeface="Calibri"/>
                <a:ea typeface="Calibri"/>
                <a:cs typeface="Calibri"/>
                <a:sym typeface="Calibri"/>
              </a:rPr>
              <a:t>Donors</a:t>
            </a:r>
            <a:endParaRPr sz="2000">
              <a:latin typeface="Calibri"/>
              <a:ea typeface="Calibri"/>
              <a:cs typeface="Calibri"/>
              <a:sym typeface="Calibri"/>
            </a:endParaRPr>
          </a:p>
          <a:p>
            <a:pPr algn="l" indent="-311150" lvl="0" marL="412750" marR="0" rtl="0">
              <a:lnSpc>
                <a:spcPct val="100000"/>
              </a:lnSpc>
              <a:spcBef>
                <a:spcPts val="400"/>
              </a:spcBef>
              <a:spcAft>
                <a:spcPts val="0"/>
              </a:spcAft>
              <a:buClr>
                <a:srgbClr val="FFD806"/>
              </a:buClr>
              <a:buSzPts val="2000"/>
              <a:buFont typeface="Calibri"/>
              <a:buChar char="•"/>
            </a:pPr>
            <a:r>
              <a:rPr cap="none" i="0" lang="en-US" strike="noStrike" sz="2000" u="none">
                <a:solidFill>
                  <a:srgbClr val="000000"/>
                </a:solidFill>
                <a:latin typeface="Calibri"/>
                <a:ea typeface="Calibri"/>
                <a:cs typeface="Calibri"/>
                <a:sym typeface="Calibri"/>
              </a:rPr>
              <a:t>Volunteers</a:t>
            </a:r>
            <a:endParaRPr sz="2000">
              <a:latin typeface="Calibri"/>
              <a:ea typeface="Calibri"/>
              <a:cs typeface="Calibri"/>
              <a:sym typeface="Calibri"/>
            </a:endParaRPr>
          </a:p>
          <a:p>
            <a:pPr algn="l" indent="-311150" lvl="0" marL="412750" marR="0" rtl="0">
              <a:lnSpc>
                <a:spcPct val="100000"/>
              </a:lnSpc>
              <a:spcBef>
                <a:spcPts val="400"/>
              </a:spcBef>
              <a:spcAft>
                <a:spcPts val="0"/>
              </a:spcAft>
              <a:buClr>
                <a:srgbClr val="FFD806"/>
              </a:buClr>
              <a:buSzPts val="2000"/>
              <a:buFont typeface="Calibri"/>
              <a:buChar char="•"/>
            </a:pPr>
            <a:r>
              <a:rPr lang="en-US" sz="2000">
                <a:latin typeface="Calibri"/>
                <a:ea typeface="Calibri"/>
                <a:cs typeface="Calibri"/>
                <a:sym typeface="Calibri"/>
              </a:rPr>
              <a:t>Foundations</a:t>
            </a:r>
            <a:endParaRPr sz="2000">
              <a:latin typeface="Calibri"/>
              <a:ea typeface="Calibri"/>
              <a:cs typeface="Calibri"/>
              <a:sym typeface="Calibri"/>
            </a:endParaRPr>
          </a:p>
          <a:p>
            <a:pPr algn="l" indent="-311150" lvl="0" marL="412750" marR="0" rtl="0">
              <a:lnSpc>
                <a:spcPct val="100000"/>
              </a:lnSpc>
              <a:spcBef>
                <a:spcPts val="400"/>
              </a:spcBef>
              <a:spcAft>
                <a:spcPts val="0"/>
              </a:spcAft>
              <a:buClr>
                <a:srgbClr val="FFD806"/>
              </a:buClr>
              <a:buSzPts val="2000"/>
              <a:buFont typeface="Calibri"/>
              <a:buChar char="•"/>
            </a:pPr>
            <a:r>
              <a:rPr lang="en-US" sz="2000">
                <a:latin typeface="Calibri"/>
                <a:ea typeface="Calibri"/>
                <a:cs typeface="Calibri"/>
                <a:sym typeface="Calibri"/>
              </a:rPr>
              <a:t>Corporates</a:t>
            </a:r>
            <a:endParaRPr sz="2000">
              <a:latin typeface="Calibri"/>
              <a:ea typeface="Calibri"/>
              <a:cs typeface="Calibri"/>
              <a:sym typeface="Calibri"/>
            </a:endParaRPr>
          </a:p>
          <a:p>
            <a:pPr algn="l" indent="-311150" lvl="0" marL="412750" marR="0" rtl="0">
              <a:lnSpc>
                <a:spcPct val="100000"/>
              </a:lnSpc>
              <a:spcBef>
                <a:spcPts val="400"/>
              </a:spcBef>
              <a:spcAft>
                <a:spcPts val="0"/>
              </a:spcAft>
              <a:buClr>
                <a:srgbClr val="FFD806"/>
              </a:buClr>
              <a:buSzPts val="2000"/>
              <a:buFont typeface="Calibri"/>
              <a:buChar char="•"/>
            </a:pPr>
            <a:r>
              <a:rPr lang="en-US" sz="2000">
                <a:latin typeface="Calibri"/>
                <a:ea typeface="Calibri"/>
                <a:cs typeface="Calibri"/>
                <a:sym typeface="Calibri"/>
              </a:rPr>
              <a:t>Media</a:t>
            </a:r>
            <a:endParaRPr sz="2000">
              <a:latin typeface="Calibri"/>
              <a:ea typeface="Calibri"/>
              <a:cs typeface="Calibri"/>
              <a:sym typeface="Calibri"/>
            </a:endParaRPr>
          </a:p>
          <a:p>
            <a:pPr algn="l" indent="-311150" lvl="0" marL="412750" marR="0" rtl="0">
              <a:lnSpc>
                <a:spcPct val="100000"/>
              </a:lnSpc>
              <a:spcBef>
                <a:spcPts val="400"/>
              </a:spcBef>
              <a:spcAft>
                <a:spcPts val="0"/>
              </a:spcAft>
              <a:buClr>
                <a:srgbClr val="FFD806"/>
              </a:buClr>
              <a:buSzPts val="2000"/>
              <a:buFont typeface="Calibri"/>
              <a:buChar char="•"/>
            </a:pPr>
            <a:r>
              <a:rPr lang="en-US" sz="2000">
                <a:latin typeface="Calibri"/>
                <a:ea typeface="Calibri"/>
                <a:cs typeface="Calibri"/>
                <a:sym typeface="Calibri"/>
              </a:rPr>
              <a:t>Public</a:t>
            </a:r>
            <a:endParaRPr sz="2000">
              <a:latin typeface="Calibri"/>
              <a:ea typeface="Calibri"/>
              <a:cs typeface="Calibri"/>
              <a:sym typeface="Calibri"/>
            </a:endParaRPr>
          </a:p>
          <a:p>
            <a:pPr algn="l" indent="-311150" lvl="0" marL="412750" marR="0" rtl="0">
              <a:lnSpc>
                <a:spcPct val="100000"/>
              </a:lnSpc>
              <a:spcBef>
                <a:spcPts val="400"/>
              </a:spcBef>
              <a:spcAft>
                <a:spcPts val="0"/>
              </a:spcAft>
              <a:buClr>
                <a:srgbClr val="FFD806"/>
              </a:buClr>
              <a:buSzPts val="2000"/>
              <a:buFont typeface="Calibri"/>
              <a:buChar char="•"/>
            </a:pPr>
            <a:r>
              <a:rPr cap="none" i="0" lang="en-US" strike="noStrike" sz="2000" u="none">
                <a:solidFill>
                  <a:srgbClr val="000000"/>
                </a:solidFill>
                <a:latin typeface="Calibri"/>
                <a:ea typeface="Calibri"/>
                <a:cs typeface="Calibri"/>
                <a:sym typeface="Calibri"/>
              </a:rPr>
              <a:t>Government</a:t>
            </a:r>
            <a:endParaRPr cap="none" i="0" strike="noStrike" sz="2000" u="non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170" name="Shape 170"/>
        <p:cNvGrpSpPr/>
        <p:nvPr/>
      </p:nvGrpSpPr>
      <p:grpSpPr>
        <a:xfrm>
          <a:off x="0" y="0"/>
          <a:ext cx="0" cy="0"/>
          <a:chOff x="0" y="0"/>
          <a:chExt cx="0" cy="0"/>
        </a:xfrm>
      </p:grpSpPr>
      <p:sp>
        <p:nvSpPr>
          <p:cNvPr id="171" name="Google Shape;171;g3bd87a06345_0_383"/>
          <p:cNvSpPr/>
          <p:nvPr/>
        </p:nvSpPr>
        <p:spPr>
          <a:xfrm>
            <a:off x="881750" y="195483"/>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pic>
        <p:nvPicPr>
          <p:cNvPr id="172" name="Google Shape;172;g3bd87a06345_0_383" title="girl doodle.png"/>
          <p:cNvPicPr preferRelativeResize="0"/>
          <p:nvPr/>
        </p:nvPicPr>
        <p:blipFill rotWithShape="1">
          <a:blip r:embed="rId4">
            <a:alphaModFix/>
          </a:blip>
          <a:srcRect b="3262" r="105"/>
          <a:stretch/>
        </p:blipFill>
        <p:spPr>
          <a:xfrm>
            <a:off x="-16325" y="-169650"/>
            <a:ext cx="1225325" cy="1167801"/>
          </a:xfrm>
          <a:prstGeom prst="rect">
            <a:avLst/>
          </a:prstGeom>
          <a:noFill/>
          <a:ln>
            <a:noFill/>
          </a:ln>
        </p:spPr>
      </p:pic>
      <p:sp>
        <p:nvSpPr>
          <p:cNvPr id="173" name="Google Shape;173;g3bd87a06345_0_383"/>
          <p:cNvSpPr txBox="1"/>
          <p:nvPr/>
        </p:nvSpPr>
        <p:spPr>
          <a:xfrm>
            <a:off x="1371600" y="106908"/>
            <a:ext cx="5041800" cy="685800"/>
          </a:xfrm>
          <a:prstGeom prst="rect">
            <a:avLst/>
          </a:prstGeom>
          <a:noFill/>
          <a:ln>
            <a:noFill/>
          </a:ln>
        </p:spPr>
        <p:txBody>
          <a:bodyPr anchor="ctr"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100"/>
              <a:buFont typeface="Arial"/>
              <a:buNone/>
            </a:pPr>
            <a:r>
              <a:rPr b="1" lang="en-US" sz="2000">
                <a:latin typeface="Roboto Serif"/>
                <a:ea typeface="Roboto Serif"/>
                <a:cs typeface="Roboto Serif"/>
                <a:sym typeface="Roboto Serif"/>
              </a:rPr>
              <a:t>CRY America Grant Management</a:t>
            </a:r>
            <a:endParaRPr b="1" cap="none" i="0" strike="noStrike" sz="2000" u="none">
              <a:solidFill>
                <a:srgbClr val="000000"/>
              </a:solidFill>
              <a:latin typeface="Roboto Serif"/>
              <a:ea typeface="Roboto Serif"/>
              <a:cs typeface="Roboto Serif"/>
              <a:sym typeface="Roboto Serif"/>
            </a:endParaRPr>
          </a:p>
        </p:txBody>
      </p:sp>
      <p:sp>
        <p:nvSpPr>
          <p:cNvPr id="174" name="Google Shape;174;g3bd87a06345_0_383"/>
          <p:cNvSpPr txBox="1"/>
          <p:nvPr/>
        </p:nvSpPr>
        <p:spPr>
          <a:xfrm>
            <a:off x="177175" y="745800"/>
            <a:ext cx="6879000" cy="4397700"/>
          </a:xfrm>
          <a:prstGeom prst="rect">
            <a:avLst/>
          </a:prstGeom>
          <a:noFill/>
          <a:ln>
            <a:noFill/>
          </a:ln>
        </p:spPr>
        <p:txBody>
          <a:bodyPr anchor="t" anchorCtr="0" bIns="91425" lIns="91425" rIns="91425" spcFirstLastPara="1" tIns="91425" wrap="square">
            <a:noAutofit/>
          </a:bodyPr>
          <a:lstStyle/>
          <a:p>
            <a:pPr algn="l" indent="-365125" lvl="0" marL="342900" marR="0" rtl="0">
              <a:lnSpc>
                <a:spcPct val="90000"/>
              </a:lnSpc>
              <a:spcBef>
                <a:spcPts val="0"/>
              </a:spcBef>
              <a:spcAft>
                <a:spcPts val="0"/>
              </a:spcAft>
              <a:buClr>
                <a:srgbClr val="FFC000"/>
              </a:buClr>
              <a:buSzPts val="1950"/>
              <a:buFont typeface="Calibri"/>
              <a:buChar char="▪"/>
            </a:pPr>
            <a:r>
              <a:rPr b="1" cap="none" i="0" lang="en-US" strike="noStrike" sz="1950" u="none">
                <a:solidFill>
                  <a:srgbClr val="000000"/>
                </a:solidFill>
                <a:latin typeface="Calibri"/>
                <a:ea typeface="Calibri"/>
                <a:cs typeface="Calibri"/>
                <a:sym typeface="Calibri"/>
              </a:rPr>
              <a:t>Angel investor/venture capitalist</a:t>
            </a:r>
            <a:endParaRPr sz="1950">
              <a:latin typeface="Calibri"/>
              <a:ea typeface="Calibri"/>
              <a:cs typeface="Calibri"/>
              <a:sym typeface="Calibri"/>
            </a:endParaRPr>
          </a:p>
          <a:p>
            <a:pPr algn="l" indent="-365125" lvl="1" marL="800100" marR="0" rtl="0">
              <a:lnSpc>
                <a:spcPct val="90000"/>
              </a:lnSpc>
              <a:spcBef>
                <a:spcPts val="0"/>
              </a:spcBef>
              <a:spcAft>
                <a:spcPts val="0"/>
              </a:spcAft>
              <a:buClr>
                <a:srgbClr val="FFC000"/>
              </a:buClr>
              <a:buSzPts val="1950"/>
              <a:buFont typeface="Calibri"/>
              <a:buChar char="o"/>
            </a:pPr>
            <a:r>
              <a:rPr cap="none" i="0" lang="en-US" strike="noStrike" sz="1950" u="none">
                <a:solidFill>
                  <a:srgbClr val="000000"/>
                </a:solidFill>
                <a:latin typeface="Calibri"/>
                <a:ea typeface="Calibri"/>
                <a:cs typeface="Calibri"/>
                <a:sym typeface="Calibri"/>
              </a:rPr>
              <a:t>Identify &amp; support promising grass root projects</a:t>
            </a:r>
            <a:endParaRPr cap="none" i="0" strike="noStrike" sz="1950" u="none">
              <a:solidFill>
                <a:srgbClr val="000000"/>
              </a:solidFill>
              <a:latin typeface="Calibri"/>
              <a:ea typeface="Calibri"/>
              <a:cs typeface="Calibri"/>
              <a:sym typeface="Calibri"/>
            </a:endParaRPr>
          </a:p>
          <a:p>
            <a:pPr algn="l" indent="0" lvl="0" marL="914400" marR="0" rtl="0">
              <a:lnSpc>
                <a:spcPct val="90000"/>
              </a:lnSpc>
              <a:spcBef>
                <a:spcPts val="0"/>
              </a:spcBef>
              <a:spcAft>
                <a:spcPts val="0"/>
              </a:spcAft>
              <a:buNone/>
            </a:pPr>
            <a:r>
              <a:t/>
            </a:r>
            <a:endParaRPr sz="1950">
              <a:latin typeface="Calibri"/>
              <a:ea typeface="Calibri"/>
              <a:cs typeface="Calibri"/>
              <a:sym typeface="Calibri"/>
            </a:endParaRPr>
          </a:p>
          <a:p>
            <a:pPr algn="l" indent="-307975" lvl="0" marL="285750" marR="0" rtl="0">
              <a:lnSpc>
                <a:spcPct val="90000"/>
              </a:lnSpc>
              <a:spcBef>
                <a:spcPts val="0"/>
              </a:spcBef>
              <a:spcAft>
                <a:spcPts val="0"/>
              </a:spcAft>
              <a:buClr>
                <a:srgbClr val="FFC000"/>
              </a:buClr>
              <a:buSzPts val="1950"/>
              <a:buFont typeface="Calibri"/>
              <a:buChar char="▪"/>
            </a:pPr>
            <a:r>
              <a:rPr b="1" cap="none" i="0" lang="en-US" strike="noStrike" sz="1950" u="none">
                <a:solidFill>
                  <a:srgbClr val="000000"/>
                </a:solidFill>
                <a:latin typeface="Calibri"/>
                <a:ea typeface="Calibri"/>
                <a:cs typeface="Calibri"/>
                <a:sym typeface="Calibri"/>
              </a:rPr>
              <a:t>Projects are selected on the basis of </a:t>
            </a:r>
            <a:endParaRPr sz="1950">
              <a:latin typeface="Calibri"/>
              <a:ea typeface="Calibri"/>
              <a:cs typeface="Calibri"/>
              <a:sym typeface="Calibri"/>
            </a:endParaRPr>
          </a:p>
          <a:p>
            <a:pPr algn="l" indent="-365125" lvl="1" marL="800100" marR="0" rtl="0">
              <a:lnSpc>
                <a:spcPct val="90000"/>
              </a:lnSpc>
              <a:spcBef>
                <a:spcPts val="0"/>
              </a:spcBef>
              <a:spcAft>
                <a:spcPts val="0"/>
              </a:spcAft>
              <a:buClr>
                <a:srgbClr val="FFC000"/>
              </a:buClr>
              <a:buSzPts val="1950"/>
              <a:buFont typeface="Calibri"/>
              <a:buChar char="o"/>
            </a:pPr>
            <a:r>
              <a:rPr lang="en-US" sz="1950">
                <a:latin typeface="Calibri"/>
                <a:ea typeface="Calibri"/>
                <a:cs typeface="Calibri"/>
                <a:sym typeface="Calibri"/>
              </a:rPr>
              <a:t>Their track record</a:t>
            </a:r>
            <a:endParaRPr sz="1950">
              <a:latin typeface="Calibri"/>
              <a:ea typeface="Calibri"/>
              <a:cs typeface="Calibri"/>
              <a:sym typeface="Calibri"/>
            </a:endParaRPr>
          </a:p>
          <a:p>
            <a:pPr algn="l" indent="-365125" lvl="1" marL="800100" marR="0" rtl="0">
              <a:lnSpc>
                <a:spcPct val="90000"/>
              </a:lnSpc>
              <a:spcBef>
                <a:spcPts val="0"/>
              </a:spcBef>
              <a:spcAft>
                <a:spcPts val="0"/>
              </a:spcAft>
              <a:buClr>
                <a:srgbClr val="FFC000"/>
              </a:buClr>
              <a:buSzPts val="1950"/>
              <a:buFont typeface="Calibri"/>
              <a:buChar char="o"/>
            </a:pPr>
            <a:r>
              <a:rPr cap="none" i="0" lang="en-US" strike="noStrike" sz="1950" u="none">
                <a:solidFill>
                  <a:srgbClr val="000000"/>
                </a:solidFill>
                <a:latin typeface="Calibri"/>
                <a:ea typeface="Calibri"/>
                <a:cs typeface="Calibri"/>
                <a:sym typeface="Calibri"/>
              </a:rPr>
              <a:t>Issues they work with</a:t>
            </a:r>
            <a:endParaRPr sz="1950">
              <a:latin typeface="Calibri"/>
              <a:ea typeface="Calibri"/>
              <a:cs typeface="Calibri"/>
              <a:sym typeface="Calibri"/>
            </a:endParaRPr>
          </a:p>
          <a:p>
            <a:pPr algn="l" indent="-365125" lvl="1" marL="800100" marR="0" rtl="0">
              <a:lnSpc>
                <a:spcPct val="90000"/>
              </a:lnSpc>
              <a:spcBef>
                <a:spcPts val="0"/>
              </a:spcBef>
              <a:spcAft>
                <a:spcPts val="0"/>
              </a:spcAft>
              <a:buClr>
                <a:srgbClr val="FFC000"/>
              </a:buClr>
              <a:buSzPts val="1950"/>
              <a:buFont typeface="Calibri"/>
              <a:buChar char="o"/>
            </a:pPr>
            <a:r>
              <a:rPr cap="none" i="0" lang="en-US" strike="noStrike" sz="1950" u="none">
                <a:solidFill>
                  <a:srgbClr val="000000"/>
                </a:solidFill>
                <a:latin typeface="Calibri"/>
                <a:ea typeface="Calibri"/>
                <a:cs typeface="Calibri"/>
                <a:sym typeface="Calibri"/>
              </a:rPr>
              <a:t>Impact on the community they work with</a:t>
            </a:r>
            <a:endParaRPr sz="1950">
              <a:latin typeface="Calibri"/>
              <a:ea typeface="Calibri"/>
              <a:cs typeface="Calibri"/>
              <a:sym typeface="Calibri"/>
            </a:endParaRPr>
          </a:p>
          <a:p>
            <a:pPr algn="l" indent="-365125" lvl="1" marL="800100" marR="0" rtl="0">
              <a:lnSpc>
                <a:spcPct val="90000"/>
              </a:lnSpc>
              <a:spcBef>
                <a:spcPts val="0"/>
              </a:spcBef>
              <a:spcAft>
                <a:spcPts val="0"/>
              </a:spcAft>
              <a:buClr>
                <a:srgbClr val="FFC000"/>
              </a:buClr>
              <a:buSzPts val="1950"/>
              <a:buFont typeface="Calibri"/>
              <a:buChar char="o"/>
            </a:pPr>
            <a:r>
              <a:rPr cap="none" i="0" lang="en-US" strike="noStrike" sz="1950" u="none">
                <a:solidFill>
                  <a:srgbClr val="000000"/>
                </a:solidFill>
                <a:latin typeface="Calibri"/>
                <a:ea typeface="Calibri"/>
                <a:cs typeface="Calibri"/>
                <a:sym typeface="Calibri"/>
              </a:rPr>
              <a:t>Effective utilization of local resources </a:t>
            </a:r>
            <a:endParaRPr cap="none" i="0" strike="noStrike" sz="1950" u="none">
              <a:solidFill>
                <a:srgbClr val="000000"/>
              </a:solidFill>
              <a:latin typeface="Calibri"/>
              <a:ea typeface="Calibri"/>
              <a:cs typeface="Calibri"/>
              <a:sym typeface="Calibri"/>
            </a:endParaRPr>
          </a:p>
          <a:p>
            <a:pPr algn="l" indent="0" lvl="0" marL="914400" marR="0" rtl="0">
              <a:lnSpc>
                <a:spcPct val="90000"/>
              </a:lnSpc>
              <a:spcBef>
                <a:spcPts val="0"/>
              </a:spcBef>
              <a:spcAft>
                <a:spcPts val="0"/>
              </a:spcAft>
              <a:buNone/>
            </a:pPr>
            <a:r>
              <a:t/>
            </a:r>
            <a:endParaRPr sz="1950">
              <a:latin typeface="Calibri"/>
              <a:ea typeface="Calibri"/>
              <a:cs typeface="Calibri"/>
              <a:sym typeface="Calibri"/>
            </a:endParaRPr>
          </a:p>
          <a:p>
            <a:pPr algn="l" indent="-307975" lvl="0" marL="285750" marR="0" rtl="0">
              <a:lnSpc>
                <a:spcPct val="90000"/>
              </a:lnSpc>
              <a:spcBef>
                <a:spcPts val="0"/>
              </a:spcBef>
              <a:spcAft>
                <a:spcPts val="0"/>
              </a:spcAft>
              <a:buClr>
                <a:srgbClr val="FFC000"/>
              </a:buClr>
              <a:buSzPts val="1950"/>
              <a:buFont typeface="Calibri"/>
              <a:buChar char="▪"/>
            </a:pPr>
            <a:r>
              <a:rPr b="1" cap="none" i="0" lang="en-US" strike="noStrike" sz="1950" u="none">
                <a:solidFill>
                  <a:srgbClr val="000000"/>
                </a:solidFill>
                <a:latin typeface="Calibri"/>
                <a:ea typeface="Calibri"/>
                <a:cs typeface="Calibri"/>
                <a:sym typeface="Calibri"/>
              </a:rPr>
              <a:t>We provide them with</a:t>
            </a:r>
            <a:endParaRPr sz="1950">
              <a:latin typeface="Calibri"/>
              <a:ea typeface="Calibri"/>
              <a:cs typeface="Calibri"/>
              <a:sym typeface="Calibri"/>
            </a:endParaRPr>
          </a:p>
          <a:p>
            <a:pPr algn="l" indent="-365125" lvl="1" marL="800100" marR="0" rtl="0">
              <a:lnSpc>
                <a:spcPct val="90000"/>
              </a:lnSpc>
              <a:spcBef>
                <a:spcPts val="0"/>
              </a:spcBef>
              <a:spcAft>
                <a:spcPts val="0"/>
              </a:spcAft>
              <a:buClr>
                <a:srgbClr val="FFC000"/>
              </a:buClr>
              <a:buSzPts val="1950"/>
              <a:buFont typeface="Calibri"/>
              <a:buChar char="o"/>
            </a:pPr>
            <a:r>
              <a:rPr cap="none" i="0" lang="en-US" strike="noStrike" sz="1950" u="none">
                <a:solidFill>
                  <a:srgbClr val="000000"/>
                </a:solidFill>
                <a:latin typeface="Calibri"/>
                <a:ea typeface="Calibri"/>
                <a:cs typeface="Calibri"/>
                <a:sym typeface="Calibri"/>
              </a:rPr>
              <a:t>Financial support </a:t>
            </a:r>
            <a:endParaRPr sz="1950">
              <a:latin typeface="Calibri"/>
              <a:ea typeface="Calibri"/>
              <a:cs typeface="Calibri"/>
              <a:sym typeface="Calibri"/>
            </a:endParaRPr>
          </a:p>
          <a:p>
            <a:pPr algn="l" indent="-365125" lvl="1" marL="800100" marR="0" rtl="0">
              <a:lnSpc>
                <a:spcPct val="90000"/>
              </a:lnSpc>
              <a:spcBef>
                <a:spcPts val="0"/>
              </a:spcBef>
              <a:spcAft>
                <a:spcPts val="0"/>
              </a:spcAft>
              <a:buClr>
                <a:srgbClr val="FFC000"/>
              </a:buClr>
              <a:buSzPts val="1950"/>
              <a:buFont typeface="Calibri"/>
              <a:buChar char="o"/>
            </a:pPr>
            <a:r>
              <a:rPr cap="none" i="0" lang="en-US" strike="noStrike" sz="1950" u="none">
                <a:solidFill>
                  <a:srgbClr val="000000"/>
                </a:solidFill>
                <a:latin typeface="Calibri"/>
                <a:ea typeface="Calibri"/>
                <a:cs typeface="Calibri"/>
                <a:sym typeface="Calibri"/>
              </a:rPr>
              <a:t>Program development</a:t>
            </a:r>
            <a:endParaRPr sz="1950">
              <a:latin typeface="Calibri"/>
              <a:ea typeface="Calibri"/>
              <a:cs typeface="Calibri"/>
              <a:sym typeface="Calibri"/>
            </a:endParaRPr>
          </a:p>
          <a:p>
            <a:pPr algn="l" indent="-365125" lvl="1" marL="800100" marR="0" rtl="0">
              <a:lnSpc>
                <a:spcPct val="90000"/>
              </a:lnSpc>
              <a:spcBef>
                <a:spcPts val="0"/>
              </a:spcBef>
              <a:spcAft>
                <a:spcPts val="0"/>
              </a:spcAft>
              <a:buClr>
                <a:srgbClr val="FFC000"/>
              </a:buClr>
              <a:buSzPts val="1950"/>
              <a:buFont typeface="Calibri"/>
              <a:buChar char="o"/>
            </a:pPr>
            <a:r>
              <a:rPr cap="none" i="0" lang="en-US" strike="noStrike" sz="1950" u="none">
                <a:solidFill>
                  <a:srgbClr val="000000"/>
                </a:solidFill>
                <a:latin typeface="Calibri"/>
                <a:ea typeface="Calibri"/>
                <a:cs typeface="Calibri"/>
                <a:sym typeface="Calibri"/>
              </a:rPr>
              <a:t>Capacity building &amp; trainings</a:t>
            </a:r>
            <a:endParaRPr sz="1950">
              <a:latin typeface="Calibri"/>
              <a:ea typeface="Calibri"/>
              <a:cs typeface="Calibri"/>
              <a:sym typeface="Calibri"/>
            </a:endParaRPr>
          </a:p>
          <a:p>
            <a:pPr algn="l" indent="-365125" lvl="1" marL="800100" marR="0" rtl="0">
              <a:lnSpc>
                <a:spcPct val="90000"/>
              </a:lnSpc>
              <a:spcBef>
                <a:spcPts val="0"/>
              </a:spcBef>
              <a:spcAft>
                <a:spcPts val="0"/>
              </a:spcAft>
              <a:buClr>
                <a:srgbClr val="FFC000"/>
              </a:buClr>
              <a:buSzPts val="1950"/>
              <a:buFont typeface="Calibri"/>
              <a:buChar char="o"/>
            </a:pPr>
            <a:r>
              <a:rPr cap="none" i="0" lang="en-US" strike="noStrike" sz="1950" u="none">
                <a:solidFill>
                  <a:srgbClr val="000000"/>
                </a:solidFill>
                <a:latin typeface="Calibri"/>
                <a:ea typeface="Calibri"/>
                <a:cs typeface="Calibri"/>
                <a:sym typeface="Calibri"/>
              </a:rPr>
              <a:t>Perspective building on child rights </a:t>
            </a:r>
            <a:endParaRPr cap="none" i="0" strike="noStrike" sz="1950" u="none">
              <a:solidFill>
                <a:srgbClr val="000000"/>
              </a:solidFill>
              <a:latin typeface="Calibri"/>
              <a:ea typeface="Calibri"/>
              <a:cs typeface="Calibri"/>
              <a:sym typeface="Calibri"/>
            </a:endParaRPr>
          </a:p>
          <a:p>
            <a:pPr algn="l" indent="-307975" lvl="0" marL="285750" marR="0" rtl="0">
              <a:lnSpc>
                <a:spcPct val="90000"/>
              </a:lnSpc>
              <a:spcBef>
                <a:spcPts val="0"/>
              </a:spcBef>
              <a:spcAft>
                <a:spcPts val="0"/>
              </a:spcAft>
              <a:buClr>
                <a:srgbClr val="FFC000"/>
              </a:buClr>
              <a:buSzPts val="1950"/>
              <a:buFont typeface="Noto Sans Symbols"/>
              <a:buChar char="▪"/>
            </a:pPr>
            <a:r>
              <a:rPr b="1" cap="none" i="0" lang="en-US" strike="noStrike" sz="1950" u="none">
                <a:solidFill>
                  <a:srgbClr val="000000"/>
                </a:solidFill>
                <a:latin typeface="Calibri"/>
                <a:ea typeface="Calibri"/>
                <a:cs typeface="Calibri"/>
                <a:sym typeface="Calibri"/>
              </a:rPr>
              <a:t>We work with our partner, CRY India, to ensure the quality grant management services for projects supported in India  </a:t>
            </a:r>
            <a:br>
              <a:rPr cap="none" i="0" lang="en-US" strike="noStrike" sz="1950" u="none">
                <a:solidFill>
                  <a:srgbClr val="000000"/>
                </a:solidFill>
                <a:latin typeface="Calibri"/>
                <a:ea typeface="Calibri"/>
                <a:cs typeface="Calibri"/>
                <a:sym typeface="Calibri"/>
              </a:rPr>
            </a:br>
            <a:br>
              <a:rPr cap="none" i="0" lang="en-US" strike="noStrike" sz="1950" u="none">
                <a:solidFill>
                  <a:srgbClr val="000000"/>
                </a:solidFill>
                <a:latin typeface="Calibri"/>
                <a:ea typeface="Calibri"/>
                <a:cs typeface="Calibri"/>
                <a:sym typeface="Calibri"/>
              </a:rPr>
            </a:br>
            <a:endParaRPr cap="none" i="0" strike="noStrike" sz="1950" u="none">
              <a:solidFill>
                <a:schemeClr val="dk1"/>
              </a:solidFill>
              <a:latin typeface="Calibri"/>
              <a:ea typeface="Calibri"/>
              <a:cs typeface="Calibri"/>
              <a:sym typeface="Calibri"/>
            </a:endParaRPr>
          </a:p>
        </p:txBody>
      </p:sp>
      <p:pic>
        <p:nvPicPr>
          <p:cNvPr id="175" name="Google Shape;175;g3bd87a06345_0_383"/>
          <p:cNvPicPr preferRelativeResize="0"/>
          <p:nvPr/>
        </p:nvPicPr>
        <p:blipFill rotWithShape="1">
          <a:blip r:embed="rId5">
            <a:alphaModFix/>
          </a:blip>
          <a:srcRect b="21" r="35"/>
          <a:stretch/>
        </p:blipFill>
        <p:spPr>
          <a:xfrm>
            <a:off x="6760900" y="2746325"/>
            <a:ext cx="2343675" cy="2364052"/>
          </a:xfrm>
          <a:prstGeom prst="rect">
            <a:avLst/>
          </a:prstGeom>
          <a:noFill/>
          <a:ln>
            <a:noFill/>
          </a:ln>
        </p:spPr>
      </p:pic>
    </p:spTree>
  </p:cSld>
  <p:clrMapOvr>
    <a:masterClrMapping/>
  </p:clrMapOvr>
</p:sld>
</file>

<file path=ppt/slides/slide9.xml><?xml version="1.0" encoding="utf-8"?>
<p:sld xmlns:p="http://schemas.openxmlformats.org/presentationml/2006/main" xmlns:a="http://schemas.openxmlformats.org/drawingml/2006/main"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r="http://schemas.openxmlformats.org/officeDocument/2006/relationships" xmlns:v="urn:schemas-microsoft-com:vml">
  <p:cSld>
    <p:bg>
      <p:bgPr>
        <a:blipFill>
          <a:blip r:embed="rId3">
            <a:alphaModFix/>
          </a:blip>
          <a:stretch>
            <a:fillRect/>
          </a:stretch>
        </a:blipFill>
      </p:bgPr>
    </p:bg>
    <p:spTree>
      <p:nvGrpSpPr>
        <p:cNvPr id="179" name="Shape 179"/>
        <p:cNvGrpSpPr/>
        <p:nvPr/>
      </p:nvGrpSpPr>
      <p:grpSpPr>
        <a:xfrm>
          <a:off x="0" y="0"/>
          <a:ext cx="0" cy="0"/>
          <a:chOff x="0" y="0"/>
          <a:chExt cx="0" cy="0"/>
        </a:xfrm>
      </p:grpSpPr>
      <p:sp>
        <p:nvSpPr>
          <p:cNvPr id="180" name="Google Shape;180;g3bd87a06345_0_436"/>
          <p:cNvSpPr/>
          <p:nvPr/>
        </p:nvSpPr>
        <p:spPr>
          <a:xfrm>
            <a:off x="881750" y="169535"/>
            <a:ext cx="7870500" cy="429900"/>
          </a:xfrm>
          <a:prstGeom prst="rect">
            <a:avLst/>
          </a:prstGeom>
          <a:solidFill>
            <a:srgbClr val="1CB6B7"/>
          </a:solidFill>
          <a:ln>
            <a:noFill/>
          </a:ln>
        </p:spPr>
        <p:txBody>
          <a:bodyPr anchor="ctr" anchorCtr="0" bIns="91425" lIns="91425" rIns="91425" spcFirstLastPara="1" tIns="91425" wrap="square">
            <a:noAutofit/>
          </a:bodyPr>
          <a:lstStyle/>
          <a:p>
            <a:pPr algn="ctr" indent="0" lvl="0" marL="0" marR="0" rtl="0">
              <a:lnSpc>
                <a:spcPct val="100000"/>
              </a:lnSpc>
              <a:spcBef>
                <a:spcPts val="0"/>
              </a:spcBef>
              <a:spcAft>
                <a:spcPts val="0"/>
              </a:spcAft>
              <a:buClr>
                <a:srgbClr val="000000"/>
              </a:buClr>
              <a:buSzPts val="1400"/>
              <a:buFont typeface="Arial"/>
              <a:buNone/>
            </a:pPr>
            <a:r>
              <a:t/>
            </a:r>
            <a:endParaRPr b="0" cap="none" i="0" strike="noStrike" sz="1400" u="none">
              <a:solidFill>
                <a:srgbClr val="000000"/>
              </a:solidFill>
              <a:latin typeface="Arial"/>
              <a:ea typeface="Arial"/>
              <a:cs typeface="Arial"/>
              <a:sym typeface="Arial"/>
            </a:endParaRPr>
          </a:p>
        </p:txBody>
      </p:sp>
      <p:pic>
        <p:nvPicPr>
          <p:cNvPr id="181" name="Google Shape;181;g3bd87a06345_0_436" title="boy doodle.png"/>
          <p:cNvPicPr preferRelativeResize="0"/>
          <p:nvPr/>
        </p:nvPicPr>
        <p:blipFill rotWithShape="1">
          <a:blip r:embed="rId4">
            <a:alphaModFix/>
          </a:blip>
          <a:srcRect b="7596" r="9594"/>
          <a:stretch/>
        </p:blipFill>
        <p:spPr>
          <a:xfrm>
            <a:off x="89550" y="-145296"/>
            <a:ext cx="1124501" cy="1106646"/>
          </a:xfrm>
          <a:prstGeom prst="rect">
            <a:avLst/>
          </a:prstGeom>
          <a:noFill/>
          <a:ln>
            <a:noFill/>
          </a:ln>
        </p:spPr>
      </p:pic>
      <p:sp>
        <p:nvSpPr>
          <p:cNvPr id="182" name="Google Shape;182;g3bd87a06345_0_436"/>
          <p:cNvSpPr txBox="1"/>
          <p:nvPr/>
        </p:nvSpPr>
        <p:spPr>
          <a:xfrm>
            <a:off x="1371600" y="44476"/>
            <a:ext cx="1992900" cy="685800"/>
          </a:xfrm>
          <a:prstGeom prst="rect">
            <a:avLst/>
          </a:prstGeom>
          <a:noFill/>
          <a:ln>
            <a:noFill/>
          </a:ln>
        </p:spPr>
        <p:txBody>
          <a:bodyPr anchor="ctr"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100"/>
              <a:buFont typeface="Arial"/>
              <a:buNone/>
            </a:pPr>
            <a:r>
              <a:rPr b="1" cap="none" i="0" lang="en-US" strike="noStrike" sz="2000" u="none">
                <a:solidFill>
                  <a:srgbClr val="000000"/>
                </a:solidFill>
                <a:latin typeface="Roboto Serif"/>
                <a:ea typeface="Roboto Serif"/>
                <a:cs typeface="Roboto Serif"/>
                <a:sym typeface="Roboto Serif"/>
              </a:rPr>
              <a:t>Our Impact</a:t>
            </a:r>
            <a:endParaRPr b="1" cap="none" i="0" strike="noStrike" sz="2000" u="none">
              <a:solidFill>
                <a:srgbClr val="000000"/>
              </a:solidFill>
              <a:latin typeface="Roboto Serif"/>
              <a:ea typeface="Roboto Serif"/>
              <a:cs typeface="Roboto Serif"/>
              <a:sym typeface="Roboto Serif"/>
            </a:endParaRPr>
          </a:p>
        </p:txBody>
      </p:sp>
      <p:sp>
        <p:nvSpPr>
          <p:cNvPr id="183" name="Google Shape;183;g3bd87a06345_0_436"/>
          <p:cNvSpPr txBox="1"/>
          <p:nvPr/>
        </p:nvSpPr>
        <p:spPr>
          <a:xfrm>
            <a:off x="89550" y="730275"/>
            <a:ext cx="7716900" cy="4413300"/>
          </a:xfrm>
          <a:prstGeom prst="rect">
            <a:avLst/>
          </a:prstGeom>
          <a:noFill/>
          <a:ln>
            <a:noFill/>
          </a:ln>
        </p:spPr>
        <p:txBody>
          <a:bodyPr anchor="t" anchorCtr="0" bIns="91425" lIns="91425" rIns="91425" spcFirstLastPara="1" tIns="91425" wrap="square">
            <a:noAutofit/>
          </a:bodyPr>
          <a:lstStyle/>
          <a:p>
            <a:pPr algn="l" indent="-368300" lvl="0" marL="342900" marR="0" rtl="0">
              <a:lnSpc>
                <a:spcPct val="100000"/>
              </a:lnSpc>
              <a:spcBef>
                <a:spcPts val="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Very simply, we act as the link between </a:t>
            </a:r>
            <a:endParaRPr sz="2000"/>
          </a:p>
          <a:p>
            <a:pPr algn="l" indent="-368300" lvl="1" marL="800100" marR="0" rtl="0">
              <a:lnSpc>
                <a:spcPct val="100000"/>
              </a:lnSpc>
              <a:spcBef>
                <a:spcPts val="0"/>
              </a:spcBef>
              <a:spcAft>
                <a:spcPts val="0"/>
              </a:spcAft>
              <a:buClr>
                <a:srgbClr val="FFC000"/>
              </a:buClr>
              <a:buSzPts val="2000"/>
              <a:buFont typeface="Courier New"/>
              <a:buChar char="o"/>
            </a:pPr>
            <a:r>
              <a:rPr b="0" cap="none" i="0" lang="en-US" strike="noStrike" sz="2000" u="none">
                <a:solidFill>
                  <a:srgbClr val="000000"/>
                </a:solidFill>
                <a:latin typeface="Calibri"/>
                <a:ea typeface="Calibri"/>
                <a:cs typeface="Calibri"/>
                <a:sym typeface="Calibri"/>
              </a:rPr>
              <a:t>people like YOU who want to help underprivileged children and </a:t>
            </a:r>
            <a:endParaRPr sz="2000"/>
          </a:p>
          <a:p>
            <a:pPr algn="l" indent="-368300" lvl="1" marL="800100" marR="0" rtl="0">
              <a:lnSpc>
                <a:spcPct val="100000"/>
              </a:lnSpc>
              <a:spcBef>
                <a:spcPts val="0"/>
              </a:spcBef>
              <a:spcAft>
                <a:spcPts val="0"/>
              </a:spcAft>
              <a:buClr>
                <a:srgbClr val="FFC000"/>
              </a:buClr>
              <a:buSzPts val="2000"/>
              <a:buFont typeface="Courier New"/>
              <a:buChar char="o"/>
            </a:pPr>
            <a:r>
              <a:rPr b="0" cap="none" i="0" lang="en-US" strike="noStrike" sz="2000" u="none">
                <a:solidFill>
                  <a:srgbClr val="000000"/>
                </a:solidFill>
                <a:latin typeface="Calibri"/>
                <a:ea typeface="Calibri"/>
                <a:cs typeface="Calibri"/>
                <a:sym typeface="Calibri"/>
              </a:rPr>
              <a:t>the child in need, wherever she/he might be, in India or the USA </a:t>
            </a:r>
            <a:endParaRPr sz="2000"/>
          </a:p>
          <a:p>
            <a:pPr algn="l" indent="0" lvl="1" marL="457200" marR="0" rtl="0">
              <a:lnSpc>
                <a:spcPct val="100000"/>
              </a:lnSpc>
              <a:spcBef>
                <a:spcPts val="0"/>
              </a:spcBef>
              <a:spcAft>
                <a:spcPts val="0"/>
              </a:spcAft>
              <a:buNone/>
            </a:pPr>
            <a:r>
              <a:t/>
            </a:r>
            <a:endParaRPr b="0" cap="none" i="0" strike="noStrike" sz="2000" u="none">
              <a:solidFill>
                <a:srgbClr val="000000"/>
              </a:solidFill>
              <a:latin typeface="Calibri"/>
              <a:ea typeface="Calibri"/>
              <a:cs typeface="Calibri"/>
              <a:sym typeface="Calibri"/>
            </a:endParaRPr>
          </a:p>
          <a:p>
            <a:pPr algn="l" indent="-311150" lvl="0" marL="285750" marR="0" rtl="0">
              <a:lnSpc>
                <a:spcPct val="100000"/>
              </a:lnSpc>
              <a:spcBef>
                <a:spcPts val="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Creating sustainable instruments of social change for child rights </a:t>
            </a:r>
            <a:endParaRPr sz="2000"/>
          </a:p>
          <a:p>
            <a:pPr algn="l" indent="0" lvl="0" marL="0" marR="0" rtl="0">
              <a:lnSpc>
                <a:spcPct val="100000"/>
              </a:lnSpc>
              <a:spcBef>
                <a:spcPts val="0"/>
              </a:spcBef>
              <a:spcAft>
                <a:spcPts val="0"/>
              </a:spcAft>
              <a:buNone/>
            </a:pPr>
            <a:r>
              <a:t/>
            </a:r>
            <a:endParaRPr b="0" cap="none" i="0" strike="noStrike" sz="2000" u="none">
              <a:solidFill>
                <a:srgbClr val="000000"/>
              </a:solidFill>
              <a:latin typeface="Calibri"/>
              <a:ea typeface="Calibri"/>
              <a:cs typeface="Calibri"/>
              <a:sym typeface="Calibri"/>
            </a:endParaRPr>
          </a:p>
          <a:p>
            <a:pPr algn="l" indent="-311150" lvl="0" marL="285750" marR="0" rtl="0">
              <a:lnSpc>
                <a:spcPct val="100000"/>
              </a:lnSpc>
              <a:spcBef>
                <a:spcPts val="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With the support of 25,000 generous donors &amp; 2,000 committed volunteers in the USA, CRY America has impacted:</a:t>
            </a:r>
            <a:endParaRPr sz="2000"/>
          </a:p>
          <a:p>
            <a:pPr algn="l" indent="-368300" lvl="1" marL="800100" marR="0" rtl="0">
              <a:lnSpc>
                <a:spcPct val="100000"/>
              </a:lnSpc>
              <a:spcBef>
                <a:spcPts val="0"/>
              </a:spcBef>
              <a:spcAft>
                <a:spcPts val="0"/>
              </a:spcAft>
              <a:buClr>
                <a:srgbClr val="FFC000"/>
              </a:buClr>
              <a:buSzPts val="2000"/>
              <a:buFont typeface="Courier New"/>
              <a:buChar char="o"/>
            </a:pPr>
            <a:r>
              <a:rPr b="0" cap="none" i="0" lang="en-US" strike="noStrike" sz="2000" u="none">
                <a:solidFill>
                  <a:srgbClr val="000000"/>
                </a:solidFill>
                <a:latin typeface="Calibri"/>
                <a:ea typeface="Calibri"/>
                <a:cs typeface="Calibri"/>
                <a:sym typeface="Calibri"/>
              </a:rPr>
              <a:t>the lives of 800,000 underprivileged children </a:t>
            </a:r>
            <a:endParaRPr sz="2000"/>
          </a:p>
          <a:p>
            <a:pPr algn="l" indent="-368300" lvl="1" marL="800100" marR="0" rtl="0">
              <a:lnSpc>
                <a:spcPct val="100000"/>
              </a:lnSpc>
              <a:spcBef>
                <a:spcPts val="0"/>
              </a:spcBef>
              <a:spcAft>
                <a:spcPts val="0"/>
              </a:spcAft>
              <a:buClr>
                <a:srgbClr val="FFC000"/>
              </a:buClr>
              <a:buSzPts val="2000"/>
              <a:buFont typeface="Courier New"/>
              <a:buChar char="o"/>
            </a:pPr>
            <a:r>
              <a:rPr b="0" cap="none" i="0" lang="en-US" strike="noStrike" sz="2000" u="none">
                <a:solidFill>
                  <a:srgbClr val="000000"/>
                </a:solidFill>
                <a:latin typeface="Calibri"/>
                <a:ea typeface="Calibri"/>
                <a:cs typeface="Calibri"/>
                <a:sym typeface="Calibri"/>
              </a:rPr>
              <a:t>living across 5,000 villages and slums through</a:t>
            </a:r>
            <a:endParaRPr sz="2000"/>
          </a:p>
          <a:p>
            <a:pPr algn="l" indent="-368300" lvl="1" marL="800100" marR="0" rtl="0">
              <a:lnSpc>
                <a:spcPct val="100000"/>
              </a:lnSpc>
              <a:spcBef>
                <a:spcPts val="0"/>
              </a:spcBef>
              <a:spcAft>
                <a:spcPts val="0"/>
              </a:spcAft>
              <a:buClr>
                <a:srgbClr val="FFC000"/>
              </a:buClr>
              <a:buSzPts val="2000"/>
              <a:buFont typeface="Courier New"/>
              <a:buChar char="o"/>
            </a:pPr>
            <a:r>
              <a:rPr b="0" cap="none" i="0" lang="en-US" strike="noStrike" sz="2000" u="none">
                <a:solidFill>
                  <a:srgbClr val="000000"/>
                </a:solidFill>
                <a:latin typeface="Calibri"/>
                <a:ea typeface="Calibri"/>
                <a:cs typeface="Calibri"/>
                <a:sym typeface="Calibri"/>
              </a:rPr>
              <a:t>support to 111 Projects in India &amp; the USA</a:t>
            </a:r>
            <a:endParaRPr sz="2000">
              <a:latin typeface="Calibri"/>
              <a:ea typeface="Calibri"/>
              <a:cs typeface="Calibri"/>
              <a:sym typeface="Calibri"/>
            </a:endParaRPr>
          </a:p>
          <a:p>
            <a:pPr algn="l" indent="0" lvl="1" marL="457200" marR="0" rtl="0">
              <a:lnSpc>
                <a:spcPct val="100000"/>
              </a:lnSpc>
              <a:spcBef>
                <a:spcPts val="0"/>
              </a:spcBef>
              <a:spcAft>
                <a:spcPts val="0"/>
              </a:spcAft>
              <a:buNone/>
            </a:pPr>
            <a:r>
              <a:rPr b="0" cap="none" i="0" lang="en-US" strike="noStrike" sz="2000" u="none">
                <a:solidFill>
                  <a:srgbClr val="000000"/>
                </a:solidFill>
                <a:latin typeface="Calibri"/>
                <a:ea typeface="Calibri"/>
                <a:cs typeface="Calibri"/>
                <a:sym typeface="Calibri"/>
              </a:rPr>
              <a:t> </a:t>
            </a:r>
            <a:endParaRPr sz="2000"/>
          </a:p>
          <a:p>
            <a:pPr algn="l" indent="-311150" lvl="0" marL="285750" marR="0" rtl="0">
              <a:lnSpc>
                <a:spcPct val="100000"/>
              </a:lnSpc>
              <a:spcBef>
                <a:spcPts val="0"/>
              </a:spcBef>
              <a:spcAft>
                <a:spcPts val="0"/>
              </a:spcAft>
              <a:buClr>
                <a:srgbClr val="FFC000"/>
              </a:buClr>
              <a:buSzPts val="2000"/>
              <a:buFont typeface="Noto Sans Symbols"/>
              <a:buChar char="▪"/>
            </a:pPr>
            <a:r>
              <a:rPr b="0" cap="none" i="0" lang="en-US" strike="noStrike" sz="2000" u="none">
                <a:solidFill>
                  <a:srgbClr val="000000"/>
                </a:solidFill>
                <a:latin typeface="Calibri"/>
                <a:ea typeface="Calibri"/>
                <a:cs typeface="Calibri"/>
                <a:sym typeface="Calibri"/>
              </a:rPr>
              <a:t>Project impact &amp; achievements regularly  disseminated to donors, volunteers &amp; public through newsletters, annual report, website </a:t>
            </a:r>
            <a:endParaRPr b="0" cap="none" i="0" strike="noStrike" sz="2000" u="none">
              <a:solidFill>
                <a:schemeClr val="dk1"/>
              </a:solidFill>
              <a:latin typeface="Calibri"/>
              <a:ea typeface="Calibri"/>
              <a:cs typeface="Calibri"/>
              <a:sym typeface="Calibri"/>
            </a:endParaRPr>
          </a:p>
        </p:txBody>
      </p:sp>
      <p:pic>
        <p:nvPicPr>
          <p:cNvPr id="184" name="Google Shape;184;g3bd87a06345_0_436" title="CW0A9399.png"/>
          <p:cNvPicPr preferRelativeResize="0"/>
          <p:nvPr/>
        </p:nvPicPr>
        <p:blipFill rotWithShape="1">
          <a:blip r:embed="rId5">
            <a:alphaModFix/>
          </a:blip>
          <a:srcRect b="7" l="-7065" r="12"/>
          <a:stretch/>
        </p:blipFill>
        <p:spPr>
          <a:xfrm>
            <a:off x="6446300" y="2985900"/>
            <a:ext cx="2657152" cy="212437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Naina Sharma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11837456</vt:lpwstr>
  </property>
  <property fmtid="{D5CDD505-2E9C-101B-9397-08002B2CF9AE}" name="NXPowerLiteSettings" pid="3">
    <vt:lpwstr>F7000400038000</vt:lpwstr>
  </property>
  <property fmtid="{D5CDD505-2E9C-101B-9397-08002B2CF9AE}" name="NXPowerLiteVersion" pid="4">
    <vt:lpwstr>S10.9.5</vt:lpwstr>
  </property>
</Properties>
</file>