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oboto Serif"/>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3" roundtripDataSignature="AMtx7mjJFnAwfJUkRsaRjhqq9riyr2yv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74CEBC-B694-47FE-9573-4B55CE993F98}">
  <a:tblStyle styleId="{1F74CEBC-B694-47FE-9573-4B55CE993F9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Serif-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Serif-italic.fntdata"/><Relationship Id="rId30" Type="http://schemas.openxmlformats.org/officeDocument/2006/relationships/font" Target="fonts/RobotoSerif-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RobotoSerif-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9e6e33733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39e6e33733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9e6e33733a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39e6e33733a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9ebdbbb8e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39ebdbbb8e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9e6e33733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39e6e33733a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9e6e33733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39e6e33733a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9e6e33733a_1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39e6e33733a_1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9ebdbbb8e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39ebdbbb8eb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2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1" Type="http://schemas.openxmlformats.org/officeDocument/2006/relationships/hyperlink" Target="mailto:sanantonio@cryamerica.org" TargetMode="External"/><Relationship Id="rId10" Type="http://schemas.openxmlformats.org/officeDocument/2006/relationships/hyperlink" Target="mailto:phoenix@cryamerica.org" TargetMode="External"/><Relationship Id="rId13" Type="http://schemas.openxmlformats.org/officeDocument/2006/relationships/image" Target="../media/image4.png"/><Relationship Id="rId12" Type="http://schemas.openxmlformats.org/officeDocument/2006/relationships/hyperlink" Target="mailto:sandiego@cryamerica.org"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hyperlink" Target="mailto:bayarea@cryamerica.org" TargetMode="External"/><Relationship Id="rId9" Type="http://schemas.openxmlformats.org/officeDocument/2006/relationships/hyperlink" Target="mailto:orangecountyca@cryamerica.org" TargetMode="External"/><Relationship Id="rId5" Type="http://schemas.openxmlformats.org/officeDocument/2006/relationships/hyperlink" Target="mailto:houston@cryamerica.org" TargetMode="External"/><Relationship Id="rId6" Type="http://schemas.openxmlformats.org/officeDocument/2006/relationships/hyperlink" Target="mailto:kentucky.cry@gmail.com" TargetMode="External"/><Relationship Id="rId7" Type="http://schemas.openxmlformats.org/officeDocument/2006/relationships/hyperlink" Target="mailto:losangeles@cryamerica.org" TargetMode="External"/><Relationship Id="rId8" Type="http://schemas.openxmlformats.org/officeDocument/2006/relationships/hyperlink" Target="mailto:newjersey@cryamerica.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hyperlink" Target="https://indicanews.com/cry-america-raises-awareness-1-3m-in-annual-gala-series-supporting-underprivileged-children/" TargetMode="External"/><Relationship Id="rId9" Type="http://schemas.openxmlformats.org/officeDocument/2006/relationships/hyperlink" Target="https://www.youtube.com/watch?v=zP_wF-km_2k" TargetMode="External"/><Relationship Id="rId5" Type="http://schemas.openxmlformats.org/officeDocument/2006/relationships/hyperlink" Target="https://humhindustaniusa.com/epaper/edition/418/09052025/page/19" TargetMode="External"/><Relationship Id="rId6" Type="http://schemas.openxmlformats.org/officeDocument/2006/relationships/hyperlink" Target="https://www.indoamerican-news.com/shabana-azmi-appeals-to-the-indian-diaspora-to-support-cry-childrens-issues/" TargetMode="External"/><Relationship Id="rId7" Type="http://schemas.openxmlformats.org/officeDocument/2006/relationships/hyperlink" Target="https://www.youtube.com/watch?v=HAKoKlw0_YE" TargetMode="External"/><Relationship Id="rId8" Type="http://schemas.openxmlformats.org/officeDocument/2006/relationships/hyperlink" Target="https://www.youtube.com/watch?v=MBi1rZZvFsQ" TargetMode="External"/></Relationships>
</file>

<file path=ppt/slides/_rels/slide22.xml.rels><?xml version="1.0" encoding="UTF-8" standalone="yes"?><Relationships xmlns="http://schemas.openxmlformats.org/package/2006/relationships"><Relationship Id="rId11" Type="http://schemas.openxmlformats.org/officeDocument/2006/relationships/hyperlink" Target="https://events.cryamerica.org/event-category/crywalk/" TargetMode="External"/><Relationship Id="rId10" Type="http://schemas.openxmlformats.org/officeDocument/2006/relationships/hyperlink" Target="https://cryamerica.org/site/events/upcoming-dinners.html" TargetMode="External"/><Relationship Id="rId13" Type="http://schemas.openxmlformats.org/officeDocument/2006/relationships/hyperlink" Target="https://www.facebook.com/america.cry" TargetMode="External"/><Relationship Id="rId12" Type="http://schemas.openxmlformats.org/officeDocument/2006/relationships/hyperlink" Target="https://www.linkedin.com/company/1075339/admin/"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hyperlink" Target="https://www.cryamerica.org/" TargetMode="External"/><Relationship Id="rId14" Type="http://schemas.openxmlformats.org/officeDocument/2006/relationships/hyperlink" Target="https://www.instagram.com/cry.america/" TargetMode="External"/><Relationship Id="rId5" Type="http://schemas.openxmlformats.org/officeDocument/2006/relationships/hyperlink" Target="mailto:support@cryamerica.org" TargetMode="External"/><Relationship Id="rId6" Type="http://schemas.openxmlformats.org/officeDocument/2006/relationships/hyperlink" Target="mailto:volunteers@cryamerica.org" TargetMode="External"/><Relationship Id="rId7" Type="http://schemas.openxmlformats.org/officeDocument/2006/relationships/hyperlink" Target="mailto:patrick.bocco@cryamerica.org" TargetMode="External"/><Relationship Id="rId8" Type="http://schemas.openxmlformats.org/officeDocument/2006/relationships/hyperlink" Target="mailto:accounts@cryamerica.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txBox="1"/>
          <p:nvPr/>
        </p:nvSpPr>
        <p:spPr>
          <a:xfrm>
            <a:off x="353555" y="2457450"/>
            <a:ext cx="41475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2200"/>
              <a:buFont typeface="Arial"/>
              <a:buNone/>
            </a:pPr>
            <a:r>
              <a:rPr b="1" i="0" lang="en-US" sz="3200" u="none" cap="none" strike="noStrike">
                <a:solidFill>
                  <a:srgbClr val="000000"/>
                </a:solidFill>
                <a:latin typeface="Roboto Serif"/>
                <a:ea typeface="Roboto Serif"/>
                <a:cs typeface="Roboto Serif"/>
                <a:sym typeface="Roboto Serif"/>
              </a:rPr>
              <a:t>CRY America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200"/>
              <a:buFont typeface="Arial"/>
              <a:buNone/>
            </a:pPr>
            <a:r>
              <a:rPr b="1" i="0" lang="en-US" sz="2400" u="none" cap="none" strike="noStrike">
                <a:solidFill>
                  <a:srgbClr val="000000"/>
                </a:solidFill>
                <a:latin typeface="Roboto Serif"/>
                <a:ea typeface="Roboto Serif"/>
                <a:cs typeface="Roboto Serif"/>
                <a:sym typeface="Roboto Serif"/>
              </a:rPr>
              <a:t>www.cryamerica.org</a:t>
            </a:r>
            <a:endParaRPr b="1" i="0" sz="2400" u="none" cap="none" strike="noStrike">
              <a:solidFill>
                <a:srgbClr val="000000"/>
              </a:solidFill>
              <a:latin typeface="Roboto Serif"/>
              <a:ea typeface="Roboto Serif"/>
              <a:cs typeface="Roboto Serif"/>
              <a:sym typeface="Roboto Serif"/>
            </a:endParaRPr>
          </a:p>
        </p:txBody>
      </p:sp>
      <p:cxnSp>
        <p:nvCxnSpPr>
          <p:cNvPr id="55" name="Google Shape;55;p1"/>
          <p:cNvCxnSpPr/>
          <p:nvPr/>
        </p:nvCxnSpPr>
        <p:spPr>
          <a:xfrm>
            <a:off x="424475" y="3385464"/>
            <a:ext cx="3527100" cy="0"/>
          </a:xfrm>
          <a:prstGeom prst="straightConnector1">
            <a:avLst/>
          </a:prstGeom>
          <a:noFill/>
          <a:ln cap="flat" cmpd="sng" w="76200">
            <a:solidFill>
              <a:srgbClr val="FFD806"/>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g39e6e33733a_1_0"/>
          <p:cNvSpPr/>
          <p:nvPr/>
        </p:nvSpPr>
        <p:spPr>
          <a:xfrm>
            <a:off x="881750" y="393732"/>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39e6e33733a_1_0"/>
          <p:cNvSpPr txBox="1"/>
          <p:nvPr/>
        </p:nvSpPr>
        <p:spPr>
          <a:xfrm>
            <a:off x="881750" y="387124"/>
            <a:ext cx="60285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3000"/>
              <a:buFont typeface="Arial"/>
              <a:buNone/>
            </a:pPr>
            <a:r>
              <a:rPr b="1" i="0" lang="en-US" sz="2000" u="none" cap="none" strike="noStrike">
                <a:solidFill>
                  <a:schemeClr val="dk1"/>
                </a:solidFill>
                <a:latin typeface="Roboto Serif"/>
                <a:ea typeface="Roboto Serif"/>
                <a:cs typeface="Roboto Serif"/>
                <a:sym typeface="Roboto Serif"/>
              </a:rPr>
              <a:t>Turning Dreams into Reality with You</a:t>
            </a:r>
            <a:endParaRPr b="1" i="0" sz="2000" u="none" cap="none" strike="noStrike">
              <a:solidFill>
                <a:schemeClr val="dk1"/>
              </a:solidFill>
              <a:latin typeface="Roboto Serif"/>
              <a:ea typeface="Roboto Serif"/>
              <a:cs typeface="Roboto Serif"/>
              <a:sym typeface="Roboto Serif"/>
            </a:endParaRPr>
          </a:p>
        </p:txBody>
      </p:sp>
      <p:sp>
        <p:nvSpPr>
          <p:cNvPr id="146" name="Google Shape;146;g39e6e33733a_1_0"/>
          <p:cNvSpPr/>
          <p:nvPr/>
        </p:nvSpPr>
        <p:spPr>
          <a:xfrm>
            <a:off x="5011475" y="1041700"/>
            <a:ext cx="3717900" cy="6771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7" name="Google Shape;147;g39e6e33733a_1_0"/>
          <p:cNvSpPr txBox="1"/>
          <p:nvPr/>
        </p:nvSpPr>
        <p:spPr>
          <a:xfrm>
            <a:off x="4896575" y="1011450"/>
            <a:ext cx="1876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Serif"/>
                <a:ea typeface="Roboto Serif"/>
                <a:cs typeface="Roboto Serif"/>
                <a:sym typeface="Roboto Serif"/>
              </a:rPr>
              <a:t>2024</a:t>
            </a:r>
            <a:endParaRPr b="1" i="0" sz="1800" u="none" cap="none" strike="noStrike">
              <a:solidFill>
                <a:schemeClr val="dk1"/>
              </a:solidFill>
              <a:latin typeface="Roboto Serif"/>
              <a:ea typeface="Roboto Serif"/>
              <a:cs typeface="Roboto Serif"/>
              <a:sym typeface="Roboto Serif"/>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Serif"/>
                <a:ea typeface="Roboto Serif"/>
                <a:cs typeface="Roboto Serif"/>
                <a:sym typeface="Roboto Serif"/>
              </a:rPr>
              <a:t>Impact</a:t>
            </a:r>
            <a:endParaRPr b="1" i="0" sz="1800" u="none" cap="none" strike="noStrike">
              <a:solidFill>
                <a:schemeClr val="dk1"/>
              </a:solidFill>
              <a:latin typeface="Roboto Serif"/>
              <a:ea typeface="Roboto Serif"/>
              <a:cs typeface="Roboto Serif"/>
              <a:sym typeface="Roboto Serif"/>
            </a:endParaRPr>
          </a:p>
        </p:txBody>
      </p:sp>
      <p:sp>
        <p:nvSpPr>
          <p:cNvPr id="148" name="Google Shape;148;g39e6e33733a_1_0"/>
          <p:cNvSpPr txBox="1"/>
          <p:nvPr/>
        </p:nvSpPr>
        <p:spPr>
          <a:xfrm>
            <a:off x="6769775" y="1011450"/>
            <a:ext cx="2035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Serif"/>
                <a:ea typeface="Roboto Serif"/>
                <a:cs typeface="Roboto Serif"/>
                <a:sym typeface="Roboto Serif"/>
              </a:rPr>
              <a:t>2028 Projections</a:t>
            </a:r>
            <a:endParaRPr b="1" i="0" sz="1800" u="none" cap="none" strike="noStrike">
              <a:solidFill>
                <a:schemeClr val="dk1"/>
              </a:solidFill>
              <a:latin typeface="Roboto Serif"/>
              <a:ea typeface="Roboto Serif"/>
              <a:cs typeface="Roboto Serif"/>
              <a:sym typeface="Roboto Serif"/>
            </a:endParaRPr>
          </a:p>
        </p:txBody>
      </p:sp>
      <p:pic>
        <p:nvPicPr>
          <p:cNvPr id="149" name="Google Shape;149;g39e6e33733a_1_0"/>
          <p:cNvPicPr preferRelativeResize="0"/>
          <p:nvPr/>
        </p:nvPicPr>
        <p:blipFill rotWithShape="1">
          <a:blip r:embed="rId4">
            <a:alphaModFix/>
          </a:blip>
          <a:srcRect b="0" l="0" r="0" t="0"/>
          <a:stretch/>
        </p:blipFill>
        <p:spPr>
          <a:xfrm>
            <a:off x="523148" y="2670114"/>
            <a:ext cx="756725" cy="452075"/>
          </a:xfrm>
          <a:prstGeom prst="rect">
            <a:avLst/>
          </a:prstGeom>
          <a:noFill/>
          <a:ln>
            <a:noFill/>
          </a:ln>
        </p:spPr>
      </p:pic>
      <p:pic>
        <p:nvPicPr>
          <p:cNvPr id="150" name="Google Shape;150;g39e6e33733a_1_0"/>
          <p:cNvPicPr preferRelativeResize="0"/>
          <p:nvPr/>
        </p:nvPicPr>
        <p:blipFill rotWithShape="1">
          <a:blip r:embed="rId5">
            <a:alphaModFix/>
          </a:blip>
          <a:srcRect b="0" l="0" r="0" t="0"/>
          <a:stretch/>
        </p:blipFill>
        <p:spPr>
          <a:xfrm>
            <a:off x="569075" y="1834000"/>
            <a:ext cx="664875" cy="548875"/>
          </a:xfrm>
          <a:prstGeom prst="rect">
            <a:avLst/>
          </a:prstGeom>
          <a:noFill/>
          <a:ln>
            <a:noFill/>
          </a:ln>
        </p:spPr>
      </p:pic>
      <p:sp>
        <p:nvSpPr>
          <p:cNvPr id="151" name="Google Shape;151;g39e6e33733a_1_0"/>
          <p:cNvSpPr txBox="1"/>
          <p:nvPr/>
        </p:nvSpPr>
        <p:spPr>
          <a:xfrm>
            <a:off x="1582900" y="1806179"/>
            <a:ext cx="2555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Children Impacted [Direct]</a:t>
            </a:r>
            <a:endParaRPr b="0" i="0" sz="1800" u="none" cap="none" strike="noStrike">
              <a:solidFill>
                <a:schemeClr val="dk1"/>
              </a:solidFill>
              <a:latin typeface="Calibri"/>
              <a:ea typeface="Calibri"/>
              <a:cs typeface="Calibri"/>
              <a:sym typeface="Calibri"/>
            </a:endParaRPr>
          </a:p>
        </p:txBody>
      </p:sp>
      <p:sp>
        <p:nvSpPr>
          <p:cNvPr id="152" name="Google Shape;152;g39e6e33733a_1_0"/>
          <p:cNvSpPr txBox="1"/>
          <p:nvPr/>
        </p:nvSpPr>
        <p:spPr>
          <a:xfrm>
            <a:off x="1557875" y="2611714"/>
            <a:ext cx="3609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Children Impacted</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[Indirect/ Multiplier Effect]</a:t>
            </a:r>
            <a:endParaRPr b="0" i="0" sz="1800" u="none" cap="none" strike="noStrike">
              <a:solidFill>
                <a:schemeClr val="dk1"/>
              </a:solidFill>
              <a:latin typeface="Calibri"/>
              <a:ea typeface="Calibri"/>
              <a:cs typeface="Calibri"/>
              <a:sym typeface="Calibri"/>
            </a:endParaRPr>
          </a:p>
        </p:txBody>
      </p:sp>
      <p:sp>
        <p:nvSpPr>
          <p:cNvPr id="153" name="Google Shape;153;g39e6e33733a_1_0"/>
          <p:cNvSpPr txBox="1"/>
          <p:nvPr/>
        </p:nvSpPr>
        <p:spPr>
          <a:xfrm>
            <a:off x="1582888" y="4302344"/>
            <a:ext cx="239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States &amp; Districts</a:t>
            </a:r>
            <a:endParaRPr b="0" i="0" sz="1800" u="none" cap="none" strike="noStrike">
              <a:solidFill>
                <a:schemeClr val="dk1"/>
              </a:solidFill>
              <a:latin typeface="Calibri"/>
              <a:ea typeface="Calibri"/>
              <a:cs typeface="Calibri"/>
              <a:sym typeface="Calibri"/>
            </a:endParaRPr>
          </a:p>
        </p:txBody>
      </p:sp>
      <p:sp>
        <p:nvSpPr>
          <p:cNvPr id="154" name="Google Shape;154;g39e6e33733a_1_0"/>
          <p:cNvSpPr txBox="1"/>
          <p:nvPr/>
        </p:nvSpPr>
        <p:spPr>
          <a:xfrm>
            <a:off x="1547346" y="3536213"/>
            <a:ext cx="239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Villages &amp; Slums</a:t>
            </a:r>
            <a:endParaRPr b="0" i="0" sz="1800" u="none" cap="none" strike="noStrike">
              <a:solidFill>
                <a:schemeClr val="dk1"/>
              </a:solidFill>
              <a:latin typeface="Calibri"/>
              <a:ea typeface="Calibri"/>
              <a:cs typeface="Calibri"/>
              <a:sym typeface="Calibri"/>
            </a:endParaRPr>
          </a:p>
        </p:txBody>
      </p:sp>
      <p:sp>
        <p:nvSpPr>
          <p:cNvPr id="155" name="Google Shape;155;g39e6e33733a_1_0"/>
          <p:cNvSpPr txBox="1"/>
          <p:nvPr/>
        </p:nvSpPr>
        <p:spPr>
          <a:xfrm>
            <a:off x="5011475" y="1903100"/>
            <a:ext cx="1609500" cy="4971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825,539</a:t>
            </a:r>
            <a:endParaRPr b="1" i="0" sz="1800" u="none" cap="none" strike="noStrike">
              <a:solidFill>
                <a:schemeClr val="dk1"/>
              </a:solidFill>
              <a:latin typeface="Calibri"/>
              <a:ea typeface="Calibri"/>
              <a:cs typeface="Calibri"/>
              <a:sym typeface="Calibri"/>
            </a:endParaRPr>
          </a:p>
        </p:txBody>
      </p:sp>
      <p:sp>
        <p:nvSpPr>
          <p:cNvPr id="156" name="Google Shape;156;g39e6e33733a_1_0"/>
          <p:cNvSpPr txBox="1"/>
          <p:nvPr/>
        </p:nvSpPr>
        <p:spPr>
          <a:xfrm>
            <a:off x="7060650" y="1928800"/>
            <a:ext cx="1609500" cy="4971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1,007,340</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157" name="Google Shape;157;g39e6e33733a_1_0"/>
          <p:cNvSpPr txBox="1"/>
          <p:nvPr/>
        </p:nvSpPr>
        <p:spPr>
          <a:xfrm>
            <a:off x="5011475" y="2739450"/>
            <a:ext cx="1609500" cy="4521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643,412</a:t>
            </a:r>
            <a:endParaRPr b="1" i="0" sz="1800" u="none" cap="none" strike="noStrike">
              <a:solidFill>
                <a:schemeClr val="dk1"/>
              </a:solidFill>
              <a:latin typeface="Calibri"/>
              <a:ea typeface="Calibri"/>
              <a:cs typeface="Calibri"/>
              <a:sym typeface="Calibri"/>
            </a:endParaRPr>
          </a:p>
        </p:txBody>
      </p:sp>
      <p:sp>
        <p:nvSpPr>
          <p:cNvPr id="158" name="Google Shape;158;g39e6e33733a_1_0"/>
          <p:cNvSpPr txBox="1"/>
          <p:nvPr/>
        </p:nvSpPr>
        <p:spPr>
          <a:xfrm>
            <a:off x="7060650" y="2710047"/>
            <a:ext cx="1609500" cy="4971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1,095,500</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159" name="Google Shape;159;g39e6e33733a_1_0"/>
          <p:cNvSpPr txBox="1"/>
          <p:nvPr/>
        </p:nvSpPr>
        <p:spPr>
          <a:xfrm>
            <a:off x="5011485" y="4227574"/>
            <a:ext cx="1609500" cy="5541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17 States &amp;</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50 Districts</a:t>
            </a:r>
            <a:endParaRPr b="1" i="0" sz="1800" u="none" cap="none" strike="noStrike">
              <a:solidFill>
                <a:schemeClr val="dk1"/>
              </a:solidFill>
              <a:latin typeface="Calibri"/>
              <a:ea typeface="Calibri"/>
              <a:cs typeface="Calibri"/>
              <a:sym typeface="Calibri"/>
            </a:endParaRPr>
          </a:p>
        </p:txBody>
      </p:sp>
      <p:sp>
        <p:nvSpPr>
          <p:cNvPr id="160" name="Google Shape;160;g39e6e33733a_1_0"/>
          <p:cNvSpPr txBox="1"/>
          <p:nvPr/>
        </p:nvSpPr>
        <p:spPr>
          <a:xfrm>
            <a:off x="7060650" y="4227574"/>
            <a:ext cx="1609500" cy="5541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17 States</a:t>
            </a:r>
            <a:endParaRPr b="1" i="0" sz="1800" u="none" cap="none" strike="noStrike">
              <a:solidFill>
                <a:schemeClr val="dk1"/>
              </a:solidFill>
              <a:latin typeface="Calibri"/>
              <a:ea typeface="Calibri"/>
              <a:cs typeface="Calibri"/>
              <a:sym typeface="Calibri"/>
            </a:endParaRPr>
          </a:p>
        </p:txBody>
      </p:sp>
      <p:sp>
        <p:nvSpPr>
          <p:cNvPr id="161" name="Google Shape;161;g39e6e33733a_1_0"/>
          <p:cNvSpPr txBox="1"/>
          <p:nvPr/>
        </p:nvSpPr>
        <p:spPr>
          <a:xfrm>
            <a:off x="5011475" y="3545625"/>
            <a:ext cx="1609500" cy="3954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5,064</a:t>
            </a:r>
            <a:endParaRPr b="1" i="0" sz="1800" u="none" cap="none" strike="noStrike">
              <a:solidFill>
                <a:schemeClr val="dk1"/>
              </a:solidFill>
              <a:latin typeface="Calibri"/>
              <a:ea typeface="Calibri"/>
              <a:cs typeface="Calibri"/>
              <a:sym typeface="Calibri"/>
            </a:endParaRPr>
          </a:p>
        </p:txBody>
      </p:sp>
      <p:sp>
        <p:nvSpPr>
          <p:cNvPr id="162" name="Google Shape;162;g39e6e33733a_1_0"/>
          <p:cNvSpPr txBox="1"/>
          <p:nvPr/>
        </p:nvSpPr>
        <p:spPr>
          <a:xfrm>
            <a:off x="7060650" y="3516223"/>
            <a:ext cx="1609500" cy="4200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6,328</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pic>
        <p:nvPicPr>
          <p:cNvPr id="163" name="Google Shape;163;g39e6e33733a_1_0"/>
          <p:cNvPicPr preferRelativeResize="0"/>
          <p:nvPr/>
        </p:nvPicPr>
        <p:blipFill rotWithShape="1">
          <a:blip r:embed="rId6">
            <a:alphaModFix/>
          </a:blip>
          <a:srcRect b="0" l="0" r="0" t="0"/>
          <a:stretch/>
        </p:blipFill>
        <p:spPr>
          <a:xfrm>
            <a:off x="544575" y="3371325"/>
            <a:ext cx="713900" cy="594950"/>
          </a:xfrm>
          <a:prstGeom prst="rect">
            <a:avLst/>
          </a:prstGeom>
          <a:noFill/>
          <a:ln>
            <a:noFill/>
          </a:ln>
        </p:spPr>
      </p:pic>
      <p:pic>
        <p:nvPicPr>
          <p:cNvPr id="164" name="Google Shape;164;g39e6e33733a_1_0"/>
          <p:cNvPicPr preferRelativeResize="0"/>
          <p:nvPr/>
        </p:nvPicPr>
        <p:blipFill rotWithShape="1">
          <a:blip r:embed="rId7">
            <a:alphaModFix/>
          </a:blip>
          <a:srcRect b="0" l="0" r="0" t="0"/>
          <a:stretch/>
        </p:blipFill>
        <p:spPr>
          <a:xfrm>
            <a:off x="614738" y="4215400"/>
            <a:ext cx="573550" cy="487800"/>
          </a:xfrm>
          <a:prstGeom prst="rect">
            <a:avLst/>
          </a:prstGeom>
          <a:noFill/>
          <a:ln>
            <a:noFill/>
          </a:ln>
        </p:spPr>
      </p:pic>
      <p:pic>
        <p:nvPicPr>
          <p:cNvPr id="165" name="Google Shape;165;g39e6e33733a_1_0" title="girl doodle.png"/>
          <p:cNvPicPr preferRelativeResize="0"/>
          <p:nvPr/>
        </p:nvPicPr>
        <p:blipFill rotWithShape="1">
          <a:blip r:embed="rId8">
            <a:alphaModFix/>
          </a:blip>
          <a:srcRect b="72143" l="0" r="83559" t="0"/>
          <a:stretch/>
        </p:blipFill>
        <p:spPr>
          <a:xfrm>
            <a:off x="-16325" y="-47612"/>
            <a:ext cx="1387925" cy="1322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g39e6e33733a_1_24"/>
          <p:cNvSpPr/>
          <p:nvPr/>
        </p:nvSpPr>
        <p:spPr>
          <a:xfrm>
            <a:off x="881750" y="413634"/>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39e6e33733a_1_24"/>
          <p:cNvSpPr txBox="1"/>
          <p:nvPr/>
        </p:nvSpPr>
        <p:spPr>
          <a:xfrm>
            <a:off x="788978" y="383418"/>
            <a:ext cx="6259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3000"/>
              <a:buFont typeface="Arial"/>
              <a:buNone/>
            </a:pPr>
            <a:r>
              <a:rPr b="1" i="0" lang="en-US" sz="2000" u="none" cap="none" strike="noStrike">
                <a:solidFill>
                  <a:schemeClr val="dk1"/>
                </a:solidFill>
                <a:latin typeface="Roboto Serif"/>
                <a:ea typeface="Roboto Serif"/>
                <a:cs typeface="Roboto Serif"/>
                <a:sym typeface="Roboto Serif"/>
              </a:rPr>
              <a:t>Turning Dreams into Reality with You</a:t>
            </a:r>
            <a:endParaRPr b="1" i="0" sz="2000" u="none" cap="none" strike="noStrike">
              <a:solidFill>
                <a:schemeClr val="dk1"/>
              </a:solidFill>
              <a:latin typeface="Roboto Serif"/>
              <a:ea typeface="Roboto Serif"/>
              <a:cs typeface="Roboto Serif"/>
              <a:sym typeface="Roboto Serif"/>
            </a:endParaRPr>
          </a:p>
        </p:txBody>
      </p:sp>
      <p:sp>
        <p:nvSpPr>
          <p:cNvPr id="172" name="Google Shape;172;g39e6e33733a_1_24"/>
          <p:cNvSpPr/>
          <p:nvPr/>
        </p:nvSpPr>
        <p:spPr>
          <a:xfrm>
            <a:off x="5835475" y="1037800"/>
            <a:ext cx="2893800" cy="6000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3" name="Google Shape;173;g39e6e33733a_1_24"/>
          <p:cNvSpPr txBox="1"/>
          <p:nvPr/>
        </p:nvSpPr>
        <p:spPr>
          <a:xfrm>
            <a:off x="5650600" y="947950"/>
            <a:ext cx="1512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Serif"/>
                <a:ea typeface="Roboto Serif"/>
                <a:cs typeface="Roboto Serif"/>
                <a:sym typeface="Roboto Serif"/>
              </a:rPr>
              <a:t>2024 Impact</a:t>
            </a:r>
            <a:endParaRPr b="1" i="0" sz="1800" u="none" cap="none" strike="noStrike">
              <a:solidFill>
                <a:schemeClr val="dk1"/>
              </a:solidFill>
              <a:latin typeface="Roboto Serif"/>
              <a:ea typeface="Roboto Serif"/>
              <a:cs typeface="Roboto Serif"/>
              <a:sym typeface="Roboto Serif"/>
            </a:endParaRPr>
          </a:p>
        </p:txBody>
      </p:sp>
      <p:sp>
        <p:nvSpPr>
          <p:cNvPr id="174" name="Google Shape;174;g39e6e33733a_1_24"/>
          <p:cNvSpPr txBox="1"/>
          <p:nvPr/>
        </p:nvSpPr>
        <p:spPr>
          <a:xfrm>
            <a:off x="7111400" y="945350"/>
            <a:ext cx="1629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Serif"/>
                <a:ea typeface="Roboto Serif"/>
                <a:cs typeface="Roboto Serif"/>
                <a:sym typeface="Roboto Serif"/>
              </a:rPr>
              <a:t>2028</a:t>
            </a:r>
            <a:endParaRPr b="1" i="0" sz="1800" u="none" cap="none" strike="noStrike">
              <a:solidFill>
                <a:schemeClr val="dk1"/>
              </a:solidFill>
              <a:latin typeface="Roboto Serif"/>
              <a:ea typeface="Roboto Serif"/>
              <a:cs typeface="Roboto Serif"/>
              <a:sym typeface="Roboto Serif"/>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Serif"/>
                <a:ea typeface="Roboto Serif"/>
                <a:cs typeface="Roboto Serif"/>
                <a:sym typeface="Roboto Serif"/>
              </a:rPr>
              <a:t>Projections</a:t>
            </a:r>
            <a:endParaRPr b="1" i="0" sz="1800" u="none" cap="none" strike="noStrike">
              <a:solidFill>
                <a:schemeClr val="dk1"/>
              </a:solidFill>
              <a:latin typeface="Roboto Serif"/>
              <a:ea typeface="Roboto Serif"/>
              <a:cs typeface="Roboto Serif"/>
              <a:sym typeface="Roboto Serif"/>
            </a:endParaRPr>
          </a:p>
        </p:txBody>
      </p:sp>
      <p:pic>
        <p:nvPicPr>
          <p:cNvPr id="175" name="Google Shape;175;g39e6e33733a_1_24"/>
          <p:cNvPicPr preferRelativeResize="0"/>
          <p:nvPr/>
        </p:nvPicPr>
        <p:blipFill rotWithShape="1">
          <a:blip r:embed="rId4">
            <a:alphaModFix/>
          </a:blip>
          <a:srcRect b="0" l="0" r="0" t="0"/>
          <a:stretch/>
        </p:blipFill>
        <p:spPr>
          <a:xfrm>
            <a:off x="545348" y="3466500"/>
            <a:ext cx="478800" cy="524950"/>
          </a:xfrm>
          <a:prstGeom prst="rect">
            <a:avLst/>
          </a:prstGeom>
          <a:noFill/>
          <a:ln>
            <a:noFill/>
          </a:ln>
        </p:spPr>
      </p:pic>
      <p:pic>
        <p:nvPicPr>
          <p:cNvPr id="176" name="Google Shape;176;g39e6e33733a_1_24"/>
          <p:cNvPicPr preferRelativeResize="0"/>
          <p:nvPr/>
        </p:nvPicPr>
        <p:blipFill rotWithShape="1">
          <a:blip r:embed="rId5">
            <a:alphaModFix/>
          </a:blip>
          <a:srcRect b="0" l="0" r="0" t="0"/>
          <a:stretch/>
        </p:blipFill>
        <p:spPr>
          <a:xfrm>
            <a:off x="501547" y="4269003"/>
            <a:ext cx="566400" cy="548700"/>
          </a:xfrm>
          <a:prstGeom prst="rect">
            <a:avLst/>
          </a:prstGeom>
          <a:noFill/>
          <a:ln>
            <a:noFill/>
          </a:ln>
        </p:spPr>
      </p:pic>
      <p:pic>
        <p:nvPicPr>
          <p:cNvPr id="177" name="Google Shape;177;g39e6e33733a_1_24"/>
          <p:cNvPicPr preferRelativeResize="0"/>
          <p:nvPr/>
        </p:nvPicPr>
        <p:blipFill rotWithShape="1">
          <a:blip r:embed="rId6">
            <a:alphaModFix/>
          </a:blip>
          <a:srcRect b="0" l="0" r="0" t="0"/>
          <a:stretch/>
        </p:blipFill>
        <p:spPr>
          <a:xfrm>
            <a:off x="455421" y="1832875"/>
            <a:ext cx="661750" cy="395340"/>
          </a:xfrm>
          <a:prstGeom prst="rect">
            <a:avLst/>
          </a:prstGeom>
          <a:noFill/>
          <a:ln>
            <a:noFill/>
          </a:ln>
        </p:spPr>
      </p:pic>
      <p:pic>
        <p:nvPicPr>
          <p:cNvPr id="178" name="Google Shape;178;g39e6e33733a_1_24"/>
          <p:cNvPicPr preferRelativeResize="0"/>
          <p:nvPr/>
        </p:nvPicPr>
        <p:blipFill rotWithShape="1">
          <a:blip r:embed="rId7">
            <a:alphaModFix/>
          </a:blip>
          <a:srcRect b="0" l="0" r="0" t="0"/>
          <a:stretch/>
        </p:blipFill>
        <p:spPr>
          <a:xfrm>
            <a:off x="456872" y="2537312"/>
            <a:ext cx="658850" cy="543900"/>
          </a:xfrm>
          <a:prstGeom prst="rect">
            <a:avLst/>
          </a:prstGeom>
          <a:noFill/>
          <a:ln>
            <a:noFill/>
          </a:ln>
        </p:spPr>
      </p:pic>
      <p:sp>
        <p:nvSpPr>
          <p:cNvPr id="179" name="Google Shape;179;g39e6e33733a_1_24"/>
          <p:cNvSpPr txBox="1"/>
          <p:nvPr/>
        </p:nvSpPr>
        <p:spPr>
          <a:xfrm>
            <a:off x="1352425" y="3435000"/>
            <a:ext cx="3737400" cy="69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63509"/>
                </a:solidFill>
                <a:latin typeface="Calibri"/>
                <a:ea typeface="Calibri"/>
                <a:cs typeface="Calibri"/>
                <a:sym typeface="Calibri"/>
              </a:rPr>
              <a:t>Children prevented from malnutrition in operational areas</a:t>
            </a:r>
            <a:endParaRPr b="0" i="0" sz="1800" u="none" cap="none" strike="noStrike">
              <a:solidFill>
                <a:srgbClr val="063509"/>
              </a:solidFill>
              <a:latin typeface="Calibri"/>
              <a:ea typeface="Calibri"/>
              <a:cs typeface="Calibri"/>
              <a:sym typeface="Calibri"/>
            </a:endParaRPr>
          </a:p>
        </p:txBody>
      </p:sp>
      <p:sp>
        <p:nvSpPr>
          <p:cNvPr id="180" name="Google Shape;180;g39e6e33733a_1_24"/>
          <p:cNvSpPr txBox="1"/>
          <p:nvPr/>
        </p:nvSpPr>
        <p:spPr>
          <a:xfrm>
            <a:off x="1321750" y="4196703"/>
            <a:ext cx="4383600" cy="69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63509"/>
                </a:solidFill>
                <a:latin typeface="Calibri"/>
                <a:ea typeface="Calibri"/>
                <a:cs typeface="Calibri"/>
                <a:sym typeface="Calibri"/>
              </a:rPr>
              <a:t>Children immunized [0 to 1 years] in operational areas</a:t>
            </a:r>
            <a:endParaRPr b="0" i="0" sz="1800" u="none" cap="none" strike="noStrike">
              <a:solidFill>
                <a:srgbClr val="063509"/>
              </a:solidFill>
              <a:latin typeface="Calibri"/>
              <a:ea typeface="Calibri"/>
              <a:cs typeface="Calibri"/>
              <a:sym typeface="Calibri"/>
            </a:endParaRPr>
          </a:p>
        </p:txBody>
      </p:sp>
      <p:sp>
        <p:nvSpPr>
          <p:cNvPr id="181" name="Google Shape;181;g39e6e33733a_1_24"/>
          <p:cNvSpPr txBox="1"/>
          <p:nvPr/>
        </p:nvSpPr>
        <p:spPr>
          <a:xfrm>
            <a:off x="1342225" y="1706475"/>
            <a:ext cx="4383600" cy="7389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63509"/>
                </a:solidFill>
                <a:latin typeface="Calibri"/>
                <a:ea typeface="Calibri"/>
                <a:cs typeface="Calibri"/>
                <a:sym typeface="Calibri"/>
              </a:rPr>
              <a:t>Children in public schools &amp; learning</a:t>
            </a:r>
            <a:endParaRPr b="0" i="0" sz="1800" u="none" cap="none" strike="noStrike">
              <a:solidFill>
                <a:srgbClr val="0635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63509"/>
                </a:solidFill>
                <a:latin typeface="Calibri"/>
                <a:ea typeface="Calibri"/>
                <a:cs typeface="Calibri"/>
                <a:sym typeface="Calibri"/>
              </a:rPr>
              <a:t>[6 to 18 years] in operational areas</a:t>
            </a:r>
            <a:endParaRPr b="0" i="0" sz="1800" u="none" cap="none" strike="noStrike">
              <a:solidFill>
                <a:srgbClr val="063509"/>
              </a:solidFill>
              <a:latin typeface="Calibri"/>
              <a:ea typeface="Calibri"/>
              <a:cs typeface="Calibri"/>
              <a:sym typeface="Calibri"/>
            </a:endParaRPr>
          </a:p>
        </p:txBody>
      </p:sp>
      <p:sp>
        <p:nvSpPr>
          <p:cNvPr id="182" name="Google Shape;182;g39e6e33733a_1_24"/>
          <p:cNvSpPr txBox="1"/>
          <p:nvPr/>
        </p:nvSpPr>
        <p:spPr>
          <a:xfrm>
            <a:off x="1342225" y="2608100"/>
            <a:ext cx="4208100" cy="69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63509"/>
                </a:solidFill>
                <a:latin typeface="Calibri"/>
                <a:ea typeface="Calibri"/>
                <a:cs typeface="Calibri"/>
                <a:sym typeface="Calibri"/>
              </a:rPr>
              <a:t>Children prevented from becoming child labor [6 to 18 years] in operational areas</a:t>
            </a:r>
            <a:endParaRPr b="0" i="0" sz="1800" u="none" cap="none" strike="noStrike">
              <a:solidFill>
                <a:srgbClr val="063509"/>
              </a:solidFill>
              <a:latin typeface="Calibri"/>
              <a:ea typeface="Calibri"/>
              <a:cs typeface="Calibri"/>
              <a:sym typeface="Calibri"/>
            </a:endParaRPr>
          </a:p>
        </p:txBody>
      </p:sp>
      <p:sp>
        <p:nvSpPr>
          <p:cNvPr id="183" name="Google Shape;183;g39e6e33733a_1_24"/>
          <p:cNvSpPr txBox="1"/>
          <p:nvPr/>
        </p:nvSpPr>
        <p:spPr>
          <a:xfrm>
            <a:off x="5835475" y="3486281"/>
            <a:ext cx="1275900" cy="5424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83%</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[132,398]</a:t>
            </a:r>
            <a:endParaRPr b="1" i="0" sz="1800" u="none" cap="none" strike="noStrike">
              <a:solidFill>
                <a:schemeClr val="dk1"/>
              </a:solidFill>
              <a:latin typeface="Calibri"/>
              <a:ea typeface="Calibri"/>
              <a:cs typeface="Calibri"/>
              <a:sym typeface="Calibri"/>
            </a:endParaRPr>
          </a:p>
        </p:txBody>
      </p:sp>
      <p:sp>
        <p:nvSpPr>
          <p:cNvPr id="184" name="Google Shape;184;g39e6e33733a_1_24"/>
          <p:cNvSpPr txBox="1"/>
          <p:nvPr/>
        </p:nvSpPr>
        <p:spPr>
          <a:xfrm>
            <a:off x="7461775" y="3483525"/>
            <a:ext cx="1275900" cy="5505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100%</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[217,586]</a:t>
            </a:r>
            <a:endParaRPr b="1" i="0" sz="1800" u="none" cap="none" strike="noStrike">
              <a:solidFill>
                <a:schemeClr val="dk1"/>
              </a:solidFill>
              <a:latin typeface="Calibri"/>
              <a:ea typeface="Calibri"/>
              <a:cs typeface="Calibri"/>
              <a:sym typeface="Calibri"/>
            </a:endParaRPr>
          </a:p>
        </p:txBody>
      </p:sp>
      <p:sp>
        <p:nvSpPr>
          <p:cNvPr id="185" name="Google Shape;185;g39e6e33733a_1_24"/>
          <p:cNvSpPr txBox="1"/>
          <p:nvPr/>
        </p:nvSpPr>
        <p:spPr>
          <a:xfrm>
            <a:off x="5835500" y="4297575"/>
            <a:ext cx="1275900" cy="5505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100%</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[239,963]</a:t>
            </a:r>
            <a:endParaRPr b="1" i="0" sz="1800" u="none" cap="none" strike="noStrike">
              <a:solidFill>
                <a:schemeClr val="dk1"/>
              </a:solidFill>
              <a:latin typeface="Calibri"/>
              <a:ea typeface="Calibri"/>
              <a:cs typeface="Calibri"/>
              <a:sym typeface="Calibri"/>
            </a:endParaRPr>
          </a:p>
        </p:txBody>
      </p:sp>
      <p:sp>
        <p:nvSpPr>
          <p:cNvPr id="186" name="Google Shape;186;g39e6e33733a_1_24"/>
          <p:cNvSpPr txBox="1"/>
          <p:nvPr/>
        </p:nvSpPr>
        <p:spPr>
          <a:xfrm>
            <a:off x="7459900" y="4293581"/>
            <a:ext cx="1275900" cy="5505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100%</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[284,590]</a:t>
            </a:r>
            <a:endParaRPr b="1" i="0" sz="1800" u="none" cap="none" strike="noStrike">
              <a:solidFill>
                <a:schemeClr val="dk1"/>
              </a:solidFill>
              <a:latin typeface="Calibri"/>
              <a:ea typeface="Calibri"/>
              <a:cs typeface="Calibri"/>
              <a:sym typeface="Calibri"/>
            </a:endParaRPr>
          </a:p>
        </p:txBody>
      </p:sp>
      <p:sp>
        <p:nvSpPr>
          <p:cNvPr id="187" name="Google Shape;187;g39e6e33733a_1_24"/>
          <p:cNvSpPr txBox="1"/>
          <p:nvPr/>
        </p:nvSpPr>
        <p:spPr>
          <a:xfrm>
            <a:off x="5835475" y="1859316"/>
            <a:ext cx="1275900" cy="5424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93%</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[342,558]</a:t>
            </a:r>
            <a:endParaRPr b="1" i="0" sz="1800" u="none" cap="none" strike="noStrike">
              <a:solidFill>
                <a:schemeClr val="dk1"/>
              </a:solidFill>
              <a:latin typeface="Calibri"/>
              <a:ea typeface="Calibri"/>
              <a:cs typeface="Calibri"/>
              <a:sym typeface="Calibri"/>
            </a:endParaRPr>
          </a:p>
        </p:txBody>
      </p:sp>
      <p:sp>
        <p:nvSpPr>
          <p:cNvPr id="188" name="Google Shape;188;g39e6e33733a_1_24"/>
          <p:cNvSpPr txBox="1"/>
          <p:nvPr/>
        </p:nvSpPr>
        <p:spPr>
          <a:xfrm>
            <a:off x="7496975" y="1886513"/>
            <a:ext cx="1275900" cy="5424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97%</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[643,095]</a:t>
            </a:r>
            <a:endParaRPr b="1" i="0" sz="1800" u="none" cap="none" strike="noStrike">
              <a:solidFill>
                <a:schemeClr val="dk1"/>
              </a:solidFill>
              <a:latin typeface="Calibri"/>
              <a:ea typeface="Calibri"/>
              <a:cs typeface="Calibri"/>
              <a:sym typeface="Calibri"/>
            </a:endParaRPr>
          </a:p>
        </p:txBody>
      </p:sp>
      <p:sp>
        <p:nvSpPr>
          <p:cNvPr id="189" name="Google Shape;189;g39e6e33733a_1_24"/>
          <p:cNvSpPr txBox="1"/>
          <p:nvPr/>
        </p:nvSpPr>
        <p:spPr>
          <a:xfrm>
            <a:off x="5835500" y="2648091"/>
            <a:ext cx="1275900" cy="5424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79%</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[346,432]</a:t>
            </a:r>
            <a:endParaRPr b="1" i="0" sz="1800" u="none" cap="none" strike="noStrike">
              <a:solidFill>
                <a:schemeClr val="dk1"/>
              </a:solidFill>
              <a:latin typeface="Calibri"/>
              <a:ea typeface="Calibri"/>
              <a:cs typeface="Calibri"/>
              <a:sym typeface="Calibri"/>
            </a:endParaRPr>
          </a:p>
        </p:txBody>
      </p:sp>
      <p:sp>
        <p:nvSpPr>
          <p:cNvPr id="190" name="Google Shape;190;g39e6e33733a_1_24"/>
          <p:cNvSpPr txBox="1"/>
          <p:nvPr/>
        </p:nvSpPr>
        <p:spPr>
          <a:xfrm>
            <a:off x="7496975" y="2661131"/>
            <a:ext cx="1275900" cy="542400"/>
          </a:xfrm>
          <a:prstGeom prst="rect">
            <a:avLst/>
          </a:prstGeom>
          <a:solidFill>
            <a:srgbClr val="FFD8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98%</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[513,595]</a:t>
            </a:r>
            <a:endParaRPr b="1" i="0" sz="1800" u="none" cap="none" strike="noStrike">
              <a:solidFill>
                <a:schemeClr val="dk1"/>
              </a:solidFill>
              <a:latin typeface="Calibri"/>
              <a:ea typeface="Calibri"/>
              <a:cs typeface="Calibri"/>
              <a:sym typeface="Calibri"/>
            </a:endParaRPr>
          </a:p>
        </p:txBody>
      </p:sp>
      <p:pic>
        <p:nvPicPr>
          <p:cNvPr id="191" name="Google Shape;191;g39e6e33733a_1_24" title="boy doodle.png"/>
          <p:cNvPicPr preferRelativeResize="0"/>
          <p:nvPr/>
        </p:nvPicPr>
        <p:blipFill rotWithShape="1">
          <a:blip r:embed="rId8">
            <a:alphaModFix/>
          </a:blip>
          <a:srcRect b="73391" l="0" r="84791" t="0"/>
          <a:stretch/>
        </p:blipFill>
        <p:spPr>
          <a:xfrm>
            <a:off x="-32650" y="-69431"/>
            <a:ext cx="1266523" cy="1246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g39ebdbbb8eb_0_0"/>
          <p:cNvSpPr/>
          <p:nvPr/>
        </p:nvSpPr>
        <p:spPr>
          <a:xfrm>
            <a:off x="900425" y="154593"/>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 name="Google Shape;197;g39ebdbbb8eb_0_0" title="girl doodle.png"/>
          <p:cNvPicPr preferRelativeResize="0"/>
          <p:nvPr/>
        </p:nvPicPr>
        <p:blipFill rotWithShape="1">
          <a:blip r:embed="rId4">
            <a:alphaModFix/>
          </a:blip>
          <a:srcRect b="71237" l="0" r="84680" t="0"/>
          <a:stretch/>
        </p:blipFill>
        <p:spPr>
          <a:xfrm>
            <a:off x="-16325" y="-169661"/>
            <a:ext cx="1293226" cy="1365825"/>
          </a:xfrm>
          <a:prstGeom prst="rect">
            <a:avLst/>
          </a:prstGeom>
          <a:noFill/>
          <a:ln>
            <a:noFill/>
          </a:ln>
        </p:spPr>
      </p:pic>
      <p:sp>
        <p:nvSpPr>
          <p:cNvPr id="198" name="Google Shape;198;g39ebdbbb8eb_0_0"/>
          <p:cNvSpPr txBox="1"/>
          <p:nvPr/>
        </p:nvSpPr>
        <p:spPr>
          <a:xfrm>
            <a:off x="1371600" y="60800"/>
            <a:ext cx="5277900" cy="621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Accountability &amp; Transparency</a:t>
            </a:r>
            <a:endParaRPr b="1" i="0" sz="2000" u="none" cap="none" strike="noStrike">
              <a:solidFill>
                <a:srgbClr val="000000"/>
              </a:solidFill>
              <a:latin typeface="Roboto Serif"/>
              <a:ea typeface="Roboto Serif"/>
              <a:cs typeface="Roboto Serif"/>
              <a:sym typeface="Roboto Serif"/>
            </a:endParaRPr>
          </a:p>
        </p:txBody>
      </p:sp>
      <p:sp>
        <p:nvSpPr>
          <p:cNvPr id="199" name="Google Shape;199;g39ebdbbb8eb_0_0"/>
          <p:cNvSpPr txBox="1"/>
          <p:nvPr/>
        </p:nvSpPr>
        <p:spPr>
          <a:xfrm>
            <a:off x="322676" y="839125"/>
            <a:ext cx="7171200" cy="42291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At Project level </a:t>
            </a:r>
            <a:endParaRPr b="0"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Ongoing review of accounting books &amp; systems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Half Yearly project visits, program &amp; financial reports, grant remittances based on reviews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Capacity building to ensure effective programs</a:t>
            </a:r>
            <a:endParaRPr b="0" i="0" sz="1800" u="none" cap="none" strike="noStrike">
              <a:solidFill>
                <a:srgbClr val="000000"/>
              </a:solidFill>
              <a:latin typeface="Calibri"/>
              <a:ea typeface="Calibri"/>
              <a:cs typeface="Calibri"/>
              <a:sym typeface="Calibri"/>
            </a:endParaRPr>
          </a:p>
          <a:p>
            <a:pPr indent="-241300" lvl="1" marL="800100" marR="0" rtl="0" algn="l">
              <a:lnSpc>
                <a:spcPct val="100000"/>
              </a:lnSpc>
              <a:spcBef>
                <a:spcPts val="0"/>
              </a:spcBef>
              <a:spcAft>
                <a:spcPts val="0"/>
              </a:spcAft>
              <a:buClr>
                <a:srgbClr val="FFC000"/>
              </a:buClr>
              <a:buSzPts val="1600"/>
              <a:buFont typeface="Courier New"/>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At CRY America level</a:t>
            </a:r>
            <a:endParaRPr b="0"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Rigorous accounting systems &amp; annual audit</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KLR Outsourcing  – internal accountants</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Organization performance disseminated to public through newsletters, annual report, website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Organization-wide objective setting &amp; performance reviews annually and half yearly</a:t>
            </a:r>
            <a:endParaRPr b="0" i="0" sz="1800" u="none" cap="none" strike="noStrike">
              <a:solidFill>
                <a:srgbClr val="000000"/>
              </a:solidFill>
              <a:latin typeface="Calibri"/>
              <a:ea typeface="Calibri"/>
              <a:cs typeface="Calibri"/>
              <a:sym typeface="Calibri"/>
            </a:endParaRPr>
          </a:p>
          <a:p>
            <a:pPr indent="-241300" lvl="1" marL="800100" marR="0" rtl="0" algn="l">
              <a:lnSpc>
                <a:spcPct val="100000"/>
              </a:lnSpc>
              <a:spcBef>
                <a:spcPts val="0"/>
              </a:spcBef>
              <a:spcAft>
                <a:spcPts val="0"/>
              </a:spcAft>
              <a:buClr>
                <a:srgbClr val="FFC000"/>
              </a:buClr>
              <a:buSzPts val="1600"/>
              <a:buFont typeface="Courier New"/>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Projects supported by CRY America: </a:t>
            </a:r>
            <a:r>
              <a:rPr b="0" i="0" lang="en-US" sz="1700" u="none" cap="none" strike="noStrike">
                <a:solidFill>
                  <a:srgbClr val="0000FF"/>
                </a:solidFill>
                <a:latin typeface="Calibri"/>
                <a:ea typeface="Calibri"/>
                <a:cs typeface="Calibri"/>
                <a:sym typeface="Calibri"/>
              </a:rPr>
              <a:t>https://www.cryamerica.org/grants/</a:t>
            </a:r>
            <a:endParaRPr b="0" i="0" sz="1700" u="none" cap="none" strike="noStrike">
              <a:solidFill>
                <a:srgbClr val="F0AD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200" name="Google Shape;200;g39ebdbbb8eb_0_0" title="CW0A9367.png"/>
          <p:cNvPicPr preferRelativeResize="0"/>
          <p:nvPr/>
        </p:nvPicPr>
        <p:blipFill rotWithShape="1">
          <a:blip r:embed="rId5">
            <a:alphaModFix/>
          </a:blip>
          <a:srcRect b="0" l="0" r="3212" t="0"/>
          <a:stretch/>
        </p:blipFill>
        <p:spPr>
          <a:xfrm>
            <a:off x="6511157" y="1521371"/>
            <a:ext cx="2593429" cy="35827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11"/>
          <p:cNvSpPr/>
          <p:nvPr/>
        </p:nvSpPr>
        <p:spPr>
          <a:xfrm>
            <a:off x="881750" y="425749"/>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 name="Google Shape;206;p11" title="boy doodle.png"/>
          <p:cNvPicPr preferRelativeResize="0"/>
          <p:nvPr/>
        </p:nvPicPr>
        <p:blipFill rotWithShape="1">
          <a:blip r:embed="rId4">
            <a:alphaModFix/>
          </a:blip>
          <a:srcRect b="73713" l="0" r="85566" t="0"/>
          <a:stretch/>
        </p:blipFill>
        <p:spPr>
          <a:xfrm>
            <a:off x="-32650" y="-61955"/>
            <a:ext cx="1201949" cy="1231351"/>
          </a:xfrm>
          <a:prstGeom prst="rect">
            <a:avLst/>
          </a:prstGeom>
          <a:noFill/>
          <a:ln>
            <a:noFill/>
          </a:ln>
        </p:spPr>
      </p:pic>
      <p:sp>
        <p:nvSpPr>
          <p:cNvPr id="207" name="Google Shape;207;p11"/>
          <p:cNvSpPr txBox="1"/>
          <p:nvPr/>
        </p:nvSpPr>
        <p:spPr>
          <a:xfrm>
            <a:off x="1371600" y="304900"/>
            <a:ext cx="28968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Who Can Help?</a:t>
            </a:r>
            <a:endParaRPr b="1" i="0" sz="2000" u="none" cap="none" strike="noStrike">
              <a:solidFill>
                <a:srgbClr val="000000"/>
              </a:solidFill>
              <a:latin typeface="Roboto Serif"/>
              <a:ea typeface="Roboto Serif"/>
              <a:cs typeface="Roboto Serif"/>
              <a:sym typeface="Roboto Serif"/>
            </a:endParaRPr>
          </a:p>
        </p:txBody>
      </p:sp>
      <p:sp>
        <p:nvSpPr>
          <p:cNvPr id="208" name="Google Shape;208;p11"/>
          <p:cNvSpPr txBox="1"/>
          <p:nvPr/>
        </p:nvSpPr>
        <p:spPr>
          <a:xfrm>
            <a:off x="370700" y="1278600"/>
            <a:ext cx="7037700" cy="334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Anyone who has the potential to touch</a:t>
            </a:r>
            <a:r>
              <a:rPr b="0" i="0" lang="en-US" sz="1800" u="none" cap="none" strike="noStrike">
                <a:solidFill>
                  <a:srgbClr val="000000"/>
                </a:solidFill>
                <a:latin typeface="Calibri"/>
                <a:ea typeface="Calibri"/>
                <a:cs typeface="Calibri"/>
                <a:sym typeface="Calibri"/>
              </a:rPr>
              <a:t> </a:t>
            </a:r>
            <a:r>
              <a:rPr b="1" i="0" lang="en-US" sz="1800" u="none" cap="none" strike="noStrike">
                <a:solidFill>
                  <a:srgbClr val="000000"/>
                </a:solidFill>
                <a:latin typeface="Calibri"/>
                <a:ea typeface="Calibri"/>
                <a:cs typeface="Calibri"/>
                <a:sym typeface="Calibri"/>
              </a:rPr>
              <a:t>the lives of underprivileged children</a:t>
            </a:r>
            <a:r>
              <a:rPr b="0" i="0" lang="en-US" sz="1800" u="none" cap="none" strike="noStrike">
                <a:solidFill>
                  <a:srgbClr val="000000"/>
                </a:solidFill>
                <a:latin typeface="Calibri"/>
                <a:ea typeface="Calibri"/>
                <a:cs typeface="Calibri"/>
                <a:sym typeface="Calibri"/>
              </a:rPr>
              <a:t> </a:t>
            </a:r>
            <a:r>
              <a:rPr b="1" i="0" lang="en-US" sz="1800" u="none" cap="none" strike="noStrike">
                <a:solidFill>
                  <a:srgbClr val="000000"/>
                </a:solidFill>
                <a:latin typeface="Calibri"/>
                <a:ea typeface="Calibri"/>
                <a:cs typeface="Calibri"/>
                <a:sym typeface="Calibri"/>
              </a:rPr>
              <a:t>which really means … EVERYONE!</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114300" lvl="2" marL="0" marR="0" rtl="0" algn="l">
              <a:lnSpc>
                <a:spcPct val="100000"/>
              </a:lnSpc>
              <a:spcBef>
                <a:spcPts val="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Individuals</a:t>
            </a:r>
            <a:endParaRPr b="0" i="0" sz="1800" u="none" cap="none" strike="noStrike">
              <a:solidFill>
                <a:srgbClr val="000000"/>
              </a:solidFill>
              <a:latin typeface="Calibri"/>
              <a:ea typeface="Calibri"/>
              <a:cs typeface="Calibri"/>
              <a:sym typeface="Calibri"/>
            </a:endParaRPr>
          </a:p>
          <a:p>
            <a:pPr indent="-114300" lvl="2" marL="0" marR="0" rtl="0" algn="l">
              <a:lnSpc>
                <a:spcPct val="100000"/>
              </a:lnSpc>
              <a:spcBef>
                <a:spcPts val="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Family Foundations</a:t>
            </a:r>
            <a:endParaRPr b="0" i="0" sz="1800" u="none" cap="none" strike="noStrike">
              <a:solidFill>
                <a:srgbClr val="000000"/>
              </a:solidFill>
              <a:latin typeface="Calibri"/>
              <a:ea typeface="Calibri"/>
              <a:cs typeface="Calibri"/>
              <a:sym typeface="Calibri"/>
            </a:endParaRPr>
          </a:p>
          <a:p>
            <a:pPr indent="-114300" lvl="2" marL="0" marR="0" rtl="0" algn="l">
              <a:lnSpc>
                <a:spcPct val="100000"/>
              </a:lnSpc>
              <a:spcBef>
                <a:spcPts val="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Foundations</a:t>
            </a:r>
            <a:endParaRPr b="0" i="0" sz="1800" u="none" cap="none" strike="noStrike">
              <a:solidFill>
                <a:srgbClr val="000000"/>
              </a:solidFill>
              <a:latin typeface="Calibri"/>
              <a:ea typeface="Calibri"/>
              <a:cs typeface="Calibri"/>
              <a:sym typeface="Calibri"/>
            </a:endParaRPr>
          </a:p>
          <a:p>
            <a:pPr indent="-114300" lvl="2" marL="0" marR="0" rtl="0" algn="l">
              <a:lnSpc>
                <a:spcPct val="100000"/>
              </a:lnSpc>
              <a:spcBef>
                <a:spcPts val="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Corporates</a:t>
            </a:r>
            <a:endParaRPr b="0" i="0" sz="1800" u="none" cap="none" strike="noStrike">
              <a:solidFill>
                <a:srgbClr val="000000"/>
              </a:solidFill>
              <a:latin typeface="Calibri"/>
              <a:ea typeface="Calibri"/>
              <a:cs typeface="Calibri"/>
              <a:sym typeface="Calibri"/>
            </a:endParaRPr>
          </a:p>
          <a:p>
            <a:pPr indent="-114300" lvl="2" marL="0" marR="0" rtl="0" algn="l">
              <a:lnSpc>
                <a:spcPct val="100000"/>
              </a:lnSpc>
              <a:spcBef>
                <a:spcPts val="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Small Businesses</a:t>
            </a:r>
            <a:endParaRPr b="0" i="0" sz="1800" u="none" cap="none" strike="noStrike">
              <a:solidFill>
                <a:srgbClr val="000000"/>
              </a:solidFill>
              <a:latin typeface="Calibri"/>
              <a:ea typeface="Calibri"/>
              <a:cs typeface="Calibri"/>
              <a:sym typeface="Calibri"/>
            </a:endParaRPr>
          </a:p>
          <a:p>
            <a:pPr indent="-114300" lvl="2" marL="0" marR="0" rtl="0" algn="l">
              <a:lnSpc>
                <a:spcPct val="100000"/>
              </a:lnSpc>
              <a:spcBef>
                <a:spcPts val="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Community Groups &amp; Associations </a:t>
            </a:r>
            <a:endParaRPr b="0" i="0" sz="1800" u="none" cap="none" strike="noStrike">
              <a:solidFill>
                <a:srgbClr val="000000"/>
              </a:solidFill>
              <a:latin typeface="Calibri"/>
              <a:ea typeface="Calibri"/>
              <a:cs typeface="Calibri"/>
              <a:sym typeface="Calibri"/>
            </a:endParaRPr>
          </a:p>
          <a:p>
            <a:pPr indent="-114300" lvl="2" marL="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Media Houses </a:t>
            </a:r>
            <a:endParaRPr b="0" i="0" sz="1800" u="none" cap="none" strike="noStrike">
              <a:solidFill>
                <a:srgbClr val="000000"/>
              </a:solidFill>
              <a:latin typeface="Calibri"/>
              <a:ea typeface="Calibri"/>
              <a:cs typeface="Calibri"/>
              <a:sym typeface="Calibri"/>
            </a:endParaRPr>
          </a:p>
          <a:p>
            <a:pPr indent="-228600" lvl="0" marL="457200" marR="0" rtl="0" algn="l">
              <a:lnSpc>
                <a:spcPct val="115000"/>
              </a:lnSpc>
              <a:spcBef>
                <a:spcPts val="0"/>
              </a:spcBef>
              <a:spcAft>
                <a:spcPts val="0"/>
              </a:spcAft>
              <a:buClr>
                <a:srgbClr val="FFD806"/>
              </a:buClr>
              <a:buSzPts val="1600"/>
              <a:buFont typeface="Calibri"/>
              <a:buNone/>
            </a:pPr>
            <a:r>
              <a:t/>
            </a:r>
            <a:endParaRPr b="0" i="0" sz="1800" u="none" cap="none" strike="noStrike">
              <a:solidFill>
                <a:schemeClr val="dk1"/>
              </a:solidFill>
              <a:latin typeface="Calibri"/>
              <a:ea typeface="Calibri"/>
              <a:cs typeface="Calibri"/>
              <a:sym typeface="Calibri"/>
            </a:endParaRPr>
          </a:p>
        </p:txBody>
      </p:sp>
      <p:pic>
        <p:nvPicPr>
          <p:cNvPr id="209" name="Google Shape;209;p11" title="CW0A9663.png"/>
          <p:cNvPicPr preferRelativeResize="0"/>
          <p:nvPr/>
        </p:nvPicPr>
        <p:blipFill rotWithShape="1">
          <a:blip r:embed="rId5">
            <a:alphaModFix/>
          </a:blip>
          <a:srcRect b="0" l="0" r="10705" t="0"/>
          <a:stretch/>
        </p:blipFill>
        <p:spPr>
          <a:xfrm>
            <a:off x="6098318" y="1142939"/>
            <a:ext cx="3013026" cy="39623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
        <p:nvSpPr>
          <p:cNvPr id="214" name="Google Shape;214;p12"/>
          <p:cNvSpPr/>
          <p:nvPr/>
        </p:nvSpPr>
        <p:spPr>
          <a:xfrm>
            <a:off x="881750" y="338571"/>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5" name="Google Shape;215;p12" title="girl doodle.png"/>
          <p:cNvPicPr preferRelativeResize="0"/>
          <p:nvPr/>
        </p:nvPicPr>
        <p:blipFill rotWithShape="1">
          <a:blip r:embed="rId4">
            <a:alphaModFix/>
          </a:blip>
          <a:srcRect b="73499" l="0" r="85700" t="0"/>
          <a:stretch/>
        </p:blipFill>
        <p:spPr>
          <a:xfrm>
            <a:off x="-16325" y="-146820"/>
            <a:ext cx="1207152" cy="1258400"/>
          </a:xfrm>
          <a:prstGeom prst="rect">
            <a:avLst/>
          </a:prstGeom>
          <a:noFill/>
          <a:ln>
            <a:noFill/>
          </a:ln>
        </p:spPr>
      </p:pic>
      <p:sp>
        <p:nvSpPr>
          <p:cNvPr id="216" name="Google Shape;216;p12"/>
          <p:cNvSpPr txBox="1"/>
          <p:nvPr/>
        </p:nvSpPr>
        <p:spPr>
          <a:xfrm>
            <a:off x="1355273" y="218832"/>
            <a:ext cx="35157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Vol</a:t>
            </a:r>
            <a:r>
              <a:rPr b="1" i="0" lang="en-US" sz="2200" u="none" cap="none" strike="noStrike">
                <a:solidFill>
                  <a:srgbClr val="000000"/>
                </a:solidFill>
                <a:latin typeface="Roboto Serif"/>
                <a:ea typeface="Roboto Serif"/>
                <a:cs typeface="Roboto Serif"/>
                <a:sym typeface="Roboto Serif"/>
              </a:rPr>
              <a:t>unteer</a:t>
            </a:r>
            <a:r>
              <a:rPr b="1" i="0" lang="en-US" sz="2000" u="none" cap="none" strike="noStrike">
                <a:solidFill>
                  <a:srgbClr val="000000"/>
                </a:solidFill>
                <a:latin typeface="Roboto Serif"/>
                <a:ea typeface="Roboto Serif"/>
                <a:cs typeface="Roboto Serif"/>
                <a:sym typeface="Roboto Serif"/>
              </a:rPr>
              <a:t> Engagement</a:t>
            </a:r>
            <a:endParaRPr b="1" i="0" sz="2000" u="none" cap="none" strike="noStrike">
              <a:solidFill>
                <a:srgbClr val="000000"/>
              </a:solidFill>
              <a:latin typeface="Roboto Serif"/>
              <a:ea typeface="Roboto Serif"/>
              <a:cs typeface="Roboto Serif"/>
              <a:sym typeface="Roboto Serif"/>
            </a:endParaRPr>
          </a:p>
        </p:txBody>
      </p:sp>
      <p:sp>
        <p:nvSpPr>
          <p:cNvPr id="217" name="Google Shape;217;p12"/>
          <p:cNvSpPr txBox="1"/>
          <p:nvPr/>
        </p:nvSpPr>
        <p:spPr>
          <a:xfrm>
            <a:off x="351000" y="1037801"/>
            <a:ext cx="6783300" cy="40002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Volunteers form the core of CRY America. Together, they form Chapters called Action Centers (AC’s)   </a:t>
            </a:r>
            <a:endParaRPr b="0" i="0" sz="1800" u="none" cap="none" strike="noStrike">
              <a:solidFill>
                <a:srgbClr val="FF9900"/>
              </a:solidFill>
              <a:latin typeface="Calibri"/>
              <a:ea typeface="Calibri"/>
              <a:cs typeface="Calibri"/>
              <a:sym typeface="Calibri"/>
            </a:endParaRPr>
          </a:p>
          <a:p>
            <a:pPr indent="-342900" lvl="0" marL="342900" marR="0" rtl="0" algn="l">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Our volunteers come from different walks of life - they are professionals, entrepreneurs, students, homemakers &amp; retirees.  </a:t>
            </a:r>
            <a:endParaRPr b="0" i="0" sz="1800" u="none" cap="none" strike="noStrike">
              <a:solidFill>
                <a:srgbClr val="FF9900"/>
              </a:solidFill>
              <a:latin typeface="Calibri"/>
              <a:ea typeface="Calibri"/>
              <a:cs typeface="Calibri"/>
              <a:sym typeface="Calibri"/>
            </a:endParaRPr>
          </a:p>
          <a:p>
            <a:pPr indent="-342900" lvl="0" marL="342900" marR="0" rtl="0" algn="l">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Volunteers work among their friends, family, colleagues and within their local community to create an awareness about the situation of underprivileged children and help harness resources (financial and non-financial) for the cause.</a:t>
            </a:r>
            <a:endParaRPr b="0" i="0" sz="1800" u="none" cap="none" strike="noStrike">
              <a:solidFill>
                <a:srgbClr val="FF9900"/>
              </a:solidFill>
              <a:latin typeface="Calibri"/>
              <a:ea typeface="Calibri"/>
              <a:cs typeface="Calibri"/>
              <a:sym typeface="Calibri"/>
            </a:endParaRPr>
          </a:p>
          <a:p>
            <a:pPr indent="-342900" lvl="0" marL="342900" marR="0" rtl="0" algn="l">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Each Action Center is led and managed by an Action Center Leader and a committed group of Core Volunteers</a:t>
            </a:r>
            <a:endParaRPr b="0" i="0" sz="1800" u="none" cap="none" strike="noStrike">
              <a:solidFill>
                <a:srgbClr val="FF9900"/>
              </a:solidFill>
              <a:latin typeface="Calibri"/>
              <a:ea typeface="Calibri"/>
              <a:cs typeface="Calibri"/>
              <a:sym typeface="Calibri"/>
            </a:endParaRPr>
          </a:p>
          <a:p>
            <a:pPr indent="-342900" lvl="0" marL="342900" marR="0" rtl="0" algn="l">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AC’s conduct events in their local community such as CRY Holi, CRY Walk, CRY Da</a:t>
            </a:r>
            <a:r>
              <a:rPr lang="en-US" sz="1800">
                <a:latin typeface="Calibri"/>
                <a:ea typeface="Calibri"/>
                <a:cs typeface="Calibri"/>
                <a:sym typeface="Calibri"/>
              </a:rPr>
              <a:t>n</a:t>
            </a:r>
            <a:r>
              <a:rPr b="0" i="0" lang="en-US" sz="1800" u="none" cap="none" strike="noStrike">
                <a:solidFill>
                  <a:srgbClr val="000000"/>
                </a:solidFill>
                <a:latin typeface="Calibri"/>
                <a:ea typeface="Calibri"/>
                <a:cs typeface="Calibri"/>
                <a:sym typeface="Calibri"/>
              </a:rPr>
              <a:t>dia, CRYket, CRY Volleyball &amp; other sports &amp; cultural events</a:t>
            </a:r>
            <a:endParaRPr b="0" i="0" sz="1800" u="none" cap="none" strike="noStrike">
              <a:solidFill>
                <a:schemeClr val="dk1"/>
              </a:solidFill>
              <a:latin typeface="Calibri"/>
              <a:ea typeface="Calibri"/>
              <a:cs typeface="Calibri"/>
              <a:sym typeface="Calibri"/>
            </a:endParaRPr>
          </a:p>
        </p:txBody>
      </p:sp>
      <p:pic>
        <p:nvPicPr>
          <p:cNvPr id="218" name="Google Shape;218;p12" title="DSC_0687.png"/>
          <p:cNvPicPr preferRelativeResize="0"/>
          <p:nvPr/>
        </p:nvPicPr>
        <p:blipFill rotWithShape="1">
          <a:blip r:embed="rId5">
            <a:alphaModFix/>
          </a:blip>
          <a:srcRect b="24356" l="0" r="32391" t="0"/>
          <a:stretch/>
        </p:blipFill>
        <p:spPr>
          <a:xfrm>
            <a:off x="6697175" y="1573800"/>
            <a:ext cx="2414175" cy="3537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g39e6e33733a_0_8"/>
          <p:cNvSpPr/>
          <p:nvPr/>
        </p:nvSpPr>
        <p:spPr>
          <a:xfrm>
            <a:off x="776675" y="199075"/>
            <a:ext cx="7975500" cy="3531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39e6e33733a_0_8"/>
          <p:cNvSpPr txBox="1"/>
          <p:nvPr>
            <p:ph type="title"/>
          </p:nvPr>
        </p:nvSpPr>
        <p:spPr>
          <a:xfrm>
            <a:off x="1011181" y="111900"/>
            <a:ext cx="80595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020">
                <a:latin typeface="Roboto Serif"/>
                <a:ea typeface="Roboto Serif"/>
                <a:cs typeface="Roboto Serif"/>
                <a:sym typeface="Roboto Serif"/>
              </a:rPr>
              <a:t>Volunteer Chapters at a Glance </a:t>
            </a:r>
            <a:endParaRPr b="1" sz="2020">
              <a:latin typeface="Roboto Serif"/>
              <a:ea typeface="Roboto Serif"/>
              <a:cs typeface="Roboto Serif"/>
              <a:sym typeface="Roboto Serif"/>
            </a:endParaRPr>
          </a:p>
        </p:txBody>
      </p:sp>
      <p:graphicFrame>
        <p:nvGraphicFramePr>
          <p:cNvPr id="225" name="Google Shape;225;g39e6e33733a_0_8"/>
          <p:cNvGraphicFramePr/>
          <p:nvPr/>
        </p:nvGraphicFramePr>
        <p:xfrm>
          <a:off x="222652" y="998459"/>
          <a:ext cx="3000000" cy="3000000"/>
        </p:xfrm>
        <a:graphic>
          <a:graphicData uri="http://schemas.openxmlformats.org/drawingml/2006/table">
            <a:tbl>
              <a:tblPr>
                <a:noFill/>
                <a:tableStyleId>{1F74CEBC-B694-47FE-9573-4B55CE993F98}</a:tableStyleId>
              </a:tblPr>
              <a:tblGrid>
                <a:gridCol w="3959925"/>
              </a:tblGrid>
              <a:tr h="43540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Austin - austin@cryamerica.org</a:t>
                      </a:r>
                      <a:endParaRPr sz="1700" u="none" cap="none" strike="noStrike">
                        <a:solidFill>
                          <a:schemeClr val="dk1"/>
                        </a:solidFill>
                        <a:latin typeface="Calibri"/>
                        <a:ea typeface="Calibri"/>
                        <a:cs typeface="Calibri"/>
                        <a:sym typeface="Calibri"/>
                      </a:endParaRPr>
                    </a:p>
                  </a:txBody>
                  <a:tcPr marT="91425" marB="91425" marR="91425" marL="91425"/>
                </a:tc>
              </a:tr>
              <a:tr h="43540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Bay Area - </a:t>
                      </a:r>
                      <a:r>
                        <a:rPr lang="en-US" sz="1700" u="none" cap="none" strike="noStrike">
                          <a:solidFill>
                            <a:schemeClr val="dk1"/>
                          </a:solidFill>
                          <a:uFill>
                            <a:noFill/>
                          </a:uFill>
                          <a:latin typeface="Calibri"/>
                          <a:ea typeface="Calibri"/>
                          <a:cs typeface="Calibri"/>
                          <a:sym typeface="Calibri"/>
                          <a:hlinkClick r:id="rId4">
                            <a:extLst>
                              <a:ext uri="{A12FA001-AC4F-418D-AE19-62706E023703}">
                                <ahyp:hlinkClr val="tx"/>
                              </a:ext>
                            </a:extLst>
                          </a:hlinkClick>
                        </a:rPr>
                        <a:t>bayarea@cryamerica.org</a:t>
                      </a:r>
                      <a:endParaRPr sz="1700" u="none" cap="none" strike="noStrike">
                        <a:solidFill>
                          <a:schemeClr val="dk1"/>
                        </a:solidFill>
                        <a:latin typeface="Calibri"/>
                        <a:ea typeface="Calibri"/>
                        <a:cs typeface="Calibri"/>
                        <a:sym typeface="Calibri"/>
                      </a:endParaRPr>
                    </a:p>
                  </a:txBody>
                  <a:tcPr marT="91425" marB="91425" marR="91425" marL="91425"/>
                </a:tc>
              </a:tr>
              <a:tr h="43540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Boston - boston@cryamerica.org</a:t>
                      </a:r>
                      <a:endParaRPr sz="1700" u="none" cap="none" strike="noStrike">
                        <a:solidFill>
                          <a:schemeClr val="dk1"/>
                        </a:solidFill>
                        <a:latin typeface="Calibri"/>
                        <a:ea typeface="Calibri"/>
                        <a:cs typeface="Calibri"/>
                        <a:sym typeface="Calibri"/>
                      </a:endParaRPr>
                    </a:p>
                  </a:txBody>
                  <a:tcPr marT="91425" marB="91425" marR="91425" marL="91425"/>
                </a:tc>
              </a:tr>
              <a:tr h="43540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University of Washington Student Chapter - cryuwchapter@gmail.com</a:t>
                      </a:r>
                      <a:endParaRPr sz="1700" u="none" cap="none" strike="noStrike">
                        <a:solidFill>
                          <a:schemeClr val="dk1"/>
                        </a:solidFill>
                        <a:latin typeface="Calibri"/>
                        <a:ea typeface="Calibri"/>
                        <a:cs typeface="Calibri"/>
                        <a:sym typeface="Calibri"/>
                      </a:endParaRPr>
                    </a:p>
                  </a:txBody>
                  <a:tcPr marT="91425" marB="91425" marR="91425" marL="91425"/>
                </a:tc>
              </a:tr>
              <a:tr h="43540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Delaware - delaware@cryamerica.org</a:t>
                      </a:r>
                      <a:endParaRPr sz="1700" u="none" cap="none" strike="noStrike">
                        <a:solidFill>
                          <a:schemeClr val="dk1"/>
                        </a:solidFill>
                        <a:latin typeface="Calibri"/>
                        <a:ea typeface="Calibri"/>
                        <a:cs typeface="Calibri"/>
                        <a:sym typeface="Calibri"/>
                      </a:endParaRPr>
                    </a:p>
                  </a:txBody>
                  <a:tcPr marT="91425" marB="91425" marR="91425" marL="91425"/>
                </a:tc>
              </a:tr>
              <a:tr h="43540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Houston - </a:t>
                      </a:r>
                      <a:r>
                        <a:rPr lang="en-US" sz="1700" u="none" cap="none" strike="noStrike">
                          <a:solidFill>
                            <a:schemeClr val="dk1"/>
                          </a:solidFill>
                          <a:uFill>
                            <a:noFill/>
                          </a:uFill>
                          <a:latin typeface="Calibri"/>
                          <a:ea typeface="Calibri"/>
                          <a:cs typeface="Calibri"/>
                          <a:sym typeface="Calibri"/>
                          <a:hlinkClick r:id="rId5">
                            <a:extLst>
                              <a:ext uri="{A12FA001-AC4F-418D-AE19-62706E023703}">
                                <ahyp:hlinkClr val="tx"/>
                              </a:ext>
                            </a:extLst>
                          </a:hlinkClick>
                        </a:rPr>
                        <a:t>houston@cryamerica.org</a:t>
                      </a:r>
                      <a:r>
                        <a:rPr lang="en-US" sz="1700" u="none" cap="none" strike="noStrike">
                          <a:solidFill>
                            <a:schemeClr val="dk1"/>
                          </a:solidFill>
                          <a:latin typeface="Calibri"/>
                          <a:ea typeface="Calibri"/>
                          <a:cs typeface="Calibri"/>
                          <a:sym typeface="Calibri"/>
                        </a:rPr>
                        <a:t> </a:t>
                      </a:r>
                      <a:endParaRPr sz="1700" u="none" cap="none" strike="noStrike">
                        <a:solidFill>
                          <a:schemeClr val="dk1"/>
                        </a:solidFill>
                        <a:latin typeface="Calibri"/>
                        <a:ea typeface="Calibri"/>
                        <a:cs typeface="Calibri"/>
                        <a:sym typeface="Calibri"/>
                      </a:endParaRPr>
                    </a:p>
                  </a:txBody>
                  <a:tcPr marT="91425" marB="91425" marR="91425" marL="91425"/>
                </a:tc>
              </a:tr>
              <a:tr h="22265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Kentucky - </a:t>
                      </a:r>
                      <a:r>
                        <a:rPr lang="en-US" sz="1700" u="none" cap="none" strike="noStrike">
                          <a:solidFill>
                            <a:schemeClr val="dk1"/>
                          </a:solidFill>
                          <a:uFill>
                            <a:noFill/>
                          </a:uFill>
                          <a:latin typeface="Calibri"/>
                          <a:ea typeface="Calibri"/>
                          <a:cs typeface="Calibri"/>
                          <a:sym typeface="Calibri"/>
                          <a:hlinkClick r:id="rId6">
                            <a:extLst>
                              <a:ext uri="{A12FA001-AC4F-418D-AE19-62706E023703}">
                                <ahyp:hlinkClr val="tx"/>
                              </a:ext>
                            </a:extLst>
                          </a:hlinkClick>
                        </a:rPr>
                        <a:t>kentucky.cry@gmail.com</a:t>
                      </a:r>
                      <a:endParaRPr sz="1700" u="none" cap="none" strike="noStrike">
                        <a:solidFill>
                          <a:schemeClr val="dk1"/>
                        </a:solidFill>
                        <a:latin typeface="Calibri"/>
                        <a:ea typeface="Calibri"/>
                        <a:cs typeface="Calibri"/>
                        <a:sym typeface="Calibri"/>
                      </a:endParaRPr>
                    </a:p>
                  </a:txBody>
                  <a:tcPr marT="91425" marB="91425" marR="91425" marL="91425"/>
                </a:tc>
              </a:tr>
              <a:tr h="435400">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Los Angeles - </a:t>
                      </a:r>
                      <a:r>
                        <a:rPr lang="en-US" sz="1700" u="none" cap="none" strike="noStrike">
                          <a:solidFill>
                            <a:schemeClr val="dk1"/>
                          </a:solidFill>
                          <a:uFill>
                            <a:noFill/>
                          </a:uFill>
                          <a:latin typeface="Calibri"/>
                          <a:ea typeface="Calibri"/>
                          <a:cs typeface="Calibri"/>
                          <a:sym typeface="Calibri"/>
                          <a:hlinkClick r:id="rId7">
                            <a:extLst>
                              <a:ext uri="{A12FA001-AC4F-418D-AE19-62706E023703}">
                                <ahyp:hlinkClr val="tx"/>
                              </a:ext>
                            </a:extLst>
                          </a:hlinkClick>
                        </a:rPr>
                        <a:t>losangeles@cryamerica.org</a:t>
                      </a:r>
                      <a:endParaRPr sz="1700" u="none" cap="none" strike="noStrike">
                        <a:solidFill>
                          <a:schemeClr val="dk1"/>
                        </a:solidFill>
                        <a:latin typeface="Calibri"/>
                        <a:ea typeface="Calibri"/>
                        <a:cs typeface="Calibri"/>
                        <a:sym typeface="Calibri"/>
                      </a:endParaRPr>
                    </a:p>
                  </a:txBody>
                  <a:tcPr marT="91425" marB="91425" marR="91425" marL="91425"/>
                </a:tc>
              </a:tr>
            </a:tbl>
          </a:graphicData>
        </a:graphic>
      </p:graphicFrame>
      <p:graphicFrame>
        <p:nvGraphicFramePr>
          <p:cNvPr id="226" name="Google Shape;226;g39e6e33733a_0_8"/>
          <p:cNvGraphicFramePr/>
          <p:nvPr/>
        </p:nvGraphicFramePr>
        <p:xfrm>
          <a:off x="4368777" y="1002899"/>
          <a:ext cx="3000000" cy="3000000"/>
        </p:xfrm>
        <a:graphic>
          <a:graphicData uri="http://schemas.openxmlformats.org/drawingml/2006/table">
            <a:tbl>
              <a:tblPr>
                <a:noFill/>
                <a:tableStyleId>{1F74CEBC-B694-47FE-9573-4B55CE993F98}</a:tableStyleId>
              </a:tblPr>
              <a:tblGrid>
                <a:gridCol w="4561175"/>
              </a:tblGrid>
              <a:tr h="4341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New Jersey - </a:t>
                      </a:r>
                      <a:r>
                        <a:rPr lang="en-US" sz="1700" u="none" cap="none" strike="noStrike">
                          <a:solidFill>
                            <a:schemeClr val="dk1"/>
                          </a:solidFill>
                          <a:uFill>
                            <a:noFill/>
                          </a:uFill>
                          <a:latin typeface="Calibri"/>
                          <a:ea typeface="Calibri"/>
                          <a:cs typeface="Calibri"/>
                          <a:sym typeface="Calibri"/>
                          <a:hlinkClick r:id="rId8">
                            <a:extLst>
                              <a:ext uri="{A12FA001-AC4F-418D-AE19-62706E023703}">
                                <ahyp:hlinkClr val="tx"/>
                              </a:ext>
                            </a:extLst>
                          </a:hlinkClick>
                        </a:rPr>
                        <a:t>newjersey@cryamerica.org</a:t>
                      </a:r>
                      <a:r>
                        <a:rPr lang="en-US" sz="1700" u="none" cap="none" strike="noStrike">
                          <a:solidFill>
                            <a:schemeClr val="dk1"/>
                          </a:solidFill>
                          <a:latin typeface="Calibri"/>
                          <a:ea typeface="Calibri"/>
                          <a:cs typeface="Calibri"/>
                          <a:sym typeface="Calibri"/>
                        </a:rPr>
                        <a:t> </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341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Orange County - </a:t>
                      </a:r>
                      <a:r>
                        <a:rPr lang="en-US" sz="1700" u="none" cap="none" strike="noStrike">
                          <a:solidFill>
                            <a:schemeClr val="dk1"/>
                          </a:solidFill>
                          <a:uFill>
                            <a:noFill/>
                          </a:uFill>
                          <a:latin typeface="Calibri"/>
                          <a:ea typeface="Calibri"/>
                          <a:cs typeface="Calibri"/>
                          <a:sym typeface="Calibri"/>
                          <a:hlinkClick r:id="rId9">
                            <a:extLst>
                              <a:ext uri="{A12FA001-AC4F-418D-AE19-62706E023703}">
                                <ahyp:hlinkClr val="tx"/>
                              </a:ext>
                            </a:extLst>
                          </a:hlinkClick>
                        </a:rPr>
                        <a:t>orangecountyca@cryamerica.org</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341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Phoenix - </a:t>
                      </a:r>
                      <a:r>
                        <a:rPr lang="en-US" sz="1700" u="none" cap="none" strike="noStrike">
                          <a:solidFill>
                            <a:schemeClr val="dk1"/>
                          </a:solidFill>
                          <a:uFill>
                            <a:noFill/>
                          </a:uFill>
                          <a:latin typeface="Calibri"/>
                          <a:ea typeface="Calibri"/>
                          <a:cs typeface="Calibri"/>
                          <a:sym typeface="Calibri"/>
                          <a:hlinkClick r:id="rId10">
                            <a:extLst>
                              <a:ext uri="{A12FA001-AC4F-418D-AE19-62706E023703}">
                                <ahyp:hlinkClr val="tx"/>
                              </a:ext>
                            </a:extLst>
                          </a:hlinkClick>
                        </a:rPr>
                        <a:t>phoenix@cryamerica.org</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341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San Antonio - </a:t>
                      </a:r>
                      <a:r>
                        <a:rPr lang="en-US" sz="1700" u="none" cap="none" strike="noStrike">
                          <a:solidFill>
                            <a:schemeClr val="dk1"/>
                          </a:solidFill>
                          <a:uFill>
                            <a:noFill/>
                          </a:uFill>
                          <a:latin typeface="Calibri"/>
                          <a:ea typeface="Calibri"/>
                          <a:cs typeface="Calibri"/>
                          <a:sym typeface="Calibri"/>
                          <a:hlinkClick r:id="rId11">
                            <a:extLst>
                              <a:ext uri="{A12FA001-AC4F-418D-AE19-62706E023703}">
                                <ahyp:hlinkClr val="tx"/>
                              </a:ext>
                            </a:extLst>
                          </a:hlinkClick>
                        </a:rPr>
                        <a:t>sanantonio@cryamerica.org</a:t>
                      </a:r>
                      <a:r>
                        <a:rPr lang="en-US" sz="1700" u="none" cap="none" strike="noStrike">
                          <a:solidFill>
                            <a:schemeClr val="dk1"/>
                          </a:solidFill>
                          <a:latin typeface="Calibri"/>
                          <a:ea typeface="Calibri"/>
                          <a:cs typeface="Calibri"/>
                          <a:sym typeface="Calibri"/>
                        </a:rPr>
                        <a:t> </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341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San Diego - </a:t>
                      </a:r>
                      <a:r>
                        <a:rPr lang="en-US" sz="1700" u="none" cap="none" strike="noStrike">
                          <a:solidFill>
                            <a:schemeClr val="dk1"/>
                          </a:solidFill>
                          <a:uFill>
                            <a:noFill/>
                          </a:uFill>
                          <a:latin typeface="Calibri"/>
                          <a:ea typeface="Calibri"/>
                          <a:cs typeface="Calibri"/>
                          <a:sym typeface="Calibri"/>
                          <a:hlinkClick r:id="rId12">
                            <a:extLst>
                              <a:ext uri="{A12FA001-AC4F-418D-AE19-62706E023703}">
                                <ahyp:hlinkClr val="tx"/>
                              </a:ext>
                            </a:extLst>
                          </a:hlinkClick>
                        </a:rPr>
                        <a:t>sandiego@cryamerica.org</a:t>
                      </a:r>
                      <a:r>
                        <a:rPr lang="en-US" sz="1700" u="none" cap="none" strike="noStrike">
                          <a:solidFill>
                            <a:schemeClr val="dk1"/>
                          </a:solidFill>
                          <a:latin typeface="Calibri"/>
                          <a:ea typeface="Calibri"/>
                          <a:cs typeface="Calibri"/>
                          <a:sym typeface="Calibri"/>
                        </a:rPr>
                        <a:t> </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886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San Ramon Student Chapter - cryamericasr@cryamerica.org</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341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Seattle - seattle@cryamerica.org</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34125">
                <a:tc>
                  <a:txBody>
                    <a:bodyPr/>
                    <a:lstStyle/>
                    <a:p>
                      <a:pPr indent="0" lvl="0" marL="0" marR="0" rtl="0" algn="l">
                        <a:lnSpc>
                          <a:spcPct val="100000"/>
                        </a:lnSpc>
                        <a:spcBef>
                          <a:spcPts val="0"/>
                        </a:spcBef>
                        <a:spcAft>
                          <a:spcPts val="0"/>
                        </a:spcAft>
                        <a:buClr>
                          <a:srgbClr val="000000"/>
                        </a:buClr>
                        <a:buSzPts val="1800"/>
                        <a:buFont typeface="Arial"/>
                        <a:buNone/>
                      </a:pPr>
                      <a:r>
                        <a:rPr lang="en-US" sz="1700" u="none" cap="none" strike="noStrike">
                          <a:solidFill>
                            <a:schemeClr val="dk1"/>
                          </a:solidFill>
                          <a:latin typeface="Calibri"/>
                          <a:ea typeface="Calibri"/>
                          <a:cs typeface="Calibri"/>
                          <a:sym typeface="Calibri"/>
                        </a:rPr>
                        <a:t>Tennessee - tennessee@cryamerica.org</a:t>
                      </a:r>
                      <a:endParaRPr sz="17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227" name="Google Shape;227;g39e6e33733a_0_8" title="boy doodle.png"/>
          <p:cNvPicPr preferRelativeResize="0"/>
          <p:nvPr/>
        </p:nvPicPr>
        <p:blipFill rotWithShape="1">
          <a:blip r:embed="rId13">
            <a:alphaModFix/>
          </a:blip>
          <a:srcRect b="73713" l="0" r="85566" t="0"/>
          <a:stretch/>
        </p:blipFill>
        <p:spPr>
          <a:xfrm>
            <a:off x="-103612" y="-165986"/>
            <a:ext cx="1201949" cy="1231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g39e6e33733a_0_13"/>
          <p:cNvSpPr/>
          <p:nvPr/>
        </p:nvSpPr>
        <p:spPr>
          <a:xfrm>
            <a:off x="951492" y="259184"/>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 name="Google Shape;233;g39e6e33733a_0_13" title="boy doodle.png"/>
          <p:cNvPicPr preferRelativeResize="0"/>
          <p:nvPr/>
        </p:nvPicPr>
        <p:blipFill rotWithShape="1">
          <a:blip r:embed="rId4">
            <a:alphaModFix/>
          </a:blip>
          <a:srcRect b="73713" l="0" r="85566" t="0"/>
          <a:stretch/>
        </p:blipFill>
        <p:spPr>
          <a:xfrm>
            <a:off x="37092" y="-165986"/>
            <a:ext cx="1201949" cy="1231351"/>
          </a:xfrm>
          <a:prstGeom prst="rect">
            <a:avLst/>
          </a:prstGeom>
          <a:noFill/>
          <a:ln>
            <a:noFill/>
          </a:ln>
        </p:spPr>
      </p:pic>
      <p:sp>
        <p:nvSpPr>
          <p:cNvPr id="234" name="Google Shape;234;g39e6e33733a_0_13"/>
          <p:cNvSpPr txBox="1"/>
          <p:nvPr>
            <p:ph type="title"/>
          </p:nvPr>
        </p:nvSpPr>
        <p:spPr>
          <a:xfrm>
            <a:off x="1239042" y="222659"/>
            <a:ext cx="59154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US" sz="2020">
                <a:latin typeface="Roboto Serif"/>
                <a:ea typeface="Roboto Serif"/>
                <a:cs typeface="Roboto Serif"/>
                <a:sym typeface="Roboto Serif"/>
              </a:rPr>
              <a:t>Events organized by Volunteer Chapters</a:t>
            </a:r>
            <a:endParaRPr b="1" sz="2020">
              <a:latin typeface="Roboto Serif"/>
              <a:ea typeface="Roboto Serif"/>
              <a:cs typeface="Roboto Serif"/>
              <a:sym typeface="Roboto Serif"/>
            </a:endParaRPr>
          </a:p>
        </p:txBody>
      </p:sp>
      <p:sp>
        <p:nvSpPr>
          <p:cNvPr id="235" name="Google Shape;235;g39e6e33733a_0_13"/>
          <p:cNvSpPr txBox="1"/>
          <p:nvPr>
            <p:ph idx="1" type="body"/>
          </p:nvPr>
        </p:nvSpPr>
        <p:spPr>
          <a:xfrm>
            <a:off x="427114" y="958722"/>
            <a:ext cx="4260300" cy="2439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US" u="sng">
                <a:solidFill>
                  <a:schemeClr val="accent2"/>
                </a:solidFill>
                <a:latin typeface="Calibri"/>
                <a:ea typeface="Calibri"/>
                <a:cs typeface="Calibri"/>
                <a:sym typeface="Calibri"/>
              </a:rPr>
              <a:t>National Events by Action Centers:</a:t>
            </a:r>
            <a:endParaRPr b="1" u="sng">
              <a:solidFill>
                <a:schemeClr val="accent2"/>
              </a:solidFill>
              <a:latin typeface="Calibri"/>
              <a:ea typeface="Calibri"/>
              <a:cs typeface="Calibri"/>
              <a:sym typeface="Calibri"/>
            </a:endParaRPr>
          </a:p>
          <a:p>
            <a:pPr indent="-342900" lvl="0" marL="914400" rtl="0" algn="l">
              <a:lnSpc>
                <a:spcPct val="100000"/>
              </a:lnSpc>
              <a:spcBef>
                <a:spcPts val="300"/>
              </a:spcBef>
              <a:spcAft>
                <a:spcPts val="0"/>
              </a:spcAft>
              <a:buClr>
                <a:srgbClr val="FFD806"/>
              </a:buClr>
              <a:buSzPts val="1800"/>
              <a:buFont typeface="Calibri"/>
              <a:buChar char="●"/>
            </a:pPr>
            <a:r>
              <a:rPr lang="en-US">
                <a:solidFill>
                  <a:schemeClr val="accent2"/>
                </a:solidFill>
                <a:latin typeface="Calibri"/>
                <a:ea typeface="Calibri"/>
                <a:cs typeface="Calibri"/>
                <a:sym typeface="Calibri"/>
              </a:rPr>
              <a:t>CRY Walk </a:t>
            </a:r>
            <a:endParaRPr>
              <a:solidFill>
                <a:schemeClr val="accent2"/>
              </a:solidFill>
              <a:latin typeface="Calibri"/>
              <a:ea typeface="Calibri"/>
              <a:cs typeface="Calibri"/>
              <a:sym typeface="Calibri"/>
            </a:endParaRPr>
          </a:p>
          <a:p>
            <a:pPr indent="-342900" lvl="0" marL="914400" rtl="0" algn="l">
              <a:lnSpc>
                <a:spcPct val="115000"/>
              </a:lnSpc>
              <a:spcBef>
                <a:spcPts val="0"/>
              </a:spcBef>
              <a:spcAft>
                <a:spcPts val="0"/>
              </a:spcAft>
              <a:buClr>
                <a:srgbClr val="FFD806"/>
              </a:buClr>
              <a:buSzPts val="1800"/>
              <a:buFont typeface="Calibri"/>
              <a:buChar char="●"/>
            </a:pPr>
            <a:r>
              <a:rPr lang="en-US">
                <a:solidFill>
                  <a:schemeClr val="accent2"/>
                </a:solidFill>
                <a:latin typeface="Calibri"/>
                <a:ea typeface="Calibri"/>
                <a:cs typeface="Calibri"/>
                <a:sym typeface="Calibri"/>
              </a:rPr>
              <a:t>CRY Cricket / CRYket Tournament</a:t>
            </a:r>
            <a:endParaRPr>
              <a:solidFill>
                <a:schemeClr val="accent2"/>
              </a:solidFill>
              <a:latin typeface="Calibri"/>
              <a:ea typeface="Calibri"/>
              <a:cs typeface="Calibri"/>
              <a:sym typeface="Calibri"/>
            </a:endParaRPr>
          </a:p>
          <a:p>
            <a:pPr indent="-342900" lvl="0" marL="914400" rtl="0" algn="l">
              <a:lnSpc>
                <a:spcPct val="115000"/>
              </a:lnSpc>
              <a:spcBef>
                <a:spcPts val="0"/>
              </a:spcBef>
              <a:spcAft>
                <a:spcPts val="0"/>
              </a:spcAft>
              <a:buClr>
                <a:srgbClr val="FFD806"/>
              </a:buClr>
              <a:buSzPts val="1800"/>
              <a:buFont typeface="Calibri"/>
              <a:buChar char="●"/>
            </a:pPr>
            <a:r>
              <a:rPr lang="en-US">
                <a:solidFill>
                  <a:schemeClr val="accent2"/>
                </a:solidFill>
                <a:latin typeface="Calibri"/>
                <a:ea typeface="Calibri"/>
                <a:cs typeface="Calibri"/>
                <a:sym typeface="Calibri"/>
              </a:rPr>
              <a:t>CRY Holi</a:t>
            </a:r>
            <a:endParaRPr>
              <a:solidFill>
                <a:schemeClr val="accent2"/>
              </a:solidFill>
              <a:latin typeface="Calibri"/>
              <a:ea typeface="Calibri"/>
              <a:cs typeface="Calibri"/>
              <a:sym typeface="Calibri"/>
            </a:endParaRPr>
          </a:p>
          <a:p>
            <a:pPr indent="-342900" lvl="0" marL="914400" rtl="0" algn="l">
              <a:lnSpc>
                <a:spcPct val="115000"/>
              </a:lnSpc>
              <a:spcBef>
                <a:spcPts val="0"/>
              </a:spcBef>
              <a:spcAft>
                <a:spcPts val="0"/>
              </a:spcAft>
              <a:buClr>
                <a:srgbClr val="FFD806"/>
              </a:buClr>
              <a:buSzPts val="1800"/>
              <a:buFont typeface="Calibri"/>
              <a:buChar char="●"/>
            </a:pPr>
            <a:r>
              <a:rPr lang="en-US">
                <a:solidFill>
                  <a:schemeClr val="accent2"/>
                </a:solidFill>
                <a:latin typeface="Calibri"/>
                <a:ea typeface="Calibri"/>
                <a:cs typeface="Calibri"/>
                <a:sym typeface="Calibri"/>
              </a:rPr>
              <a:t>CRY Dandia / Garba Evening</a:t>
            </a:r>
            <a:endParaRPr>
              <a:solidFill>
                <a:schemeClr val="accent2"/>
              </a:solidFill>
              <a:latin typeface="Calibri"/>
              <a:ea typeface="Calibri"/>
              <a:cs typeface="Calibri"/>
              <a:sym typeface="Calibri"/>
            </a:endParaRPr>
          </a:p>
          <a:p>
            <a:pPr indent="-342900" lvl="0" marL="914400" rtl="0" algn="l">
              <a:lnSpc>
                <a:spcPct val="115000"/>
              </a:lnSpc>
              <a:spcBef>
                <a:spcPts val="0"/>
              </a:spcBef>
              <a:spcAft>
                <a:spcPts val="0"/>
              </a:spcAft>
              <a:buClr>
                <a:srgbClr val="FFD806"/>
              </a:buClr>
              <a:buSzPts val="1800"/>
              <a:buFont typeface="Calibri"/>
              <a:buChar char="●"/>
            </a:pPr>
            <a:r>
              <a:rPr lang="en-US">
                <a:solidFill>
                  <a:schemeClr val="accent2"/>
                </a:solidFill>
                <a:latin typeface="Calibri"/>
                <a:ea typeface="Calibri"/>
                <a:cs typeface="Calibri"/>
                <a:sym typeface="Calibri"/>
              </a:rPr>
              <a:t>CRY Volleyball / Throwball Tournament</a:t>
            </a:r>
            <a:endParaRPr>
              <a:solidFill>
                <a:schemeClr val="accent2"/>
              </a:solidFill>
              <a:latin typeface="Calibri"/>
              <a:ea typeface="Calibri"/>
              <a:cs typeface="Calibri"/>
              <a:sym typeface="Calibri"/>
            </a:endParaRPr>
          </a:p>
        </p:txBody>
      </p:sp>
      <p:sp>
        <p:nvSpPr>
          <p:cNvPr id="236" name="Google Shape;236;g39e6e33733a_0_13"/>
          <p:cNvSpPr txBox="1"/>
          <p:nvPr/>
        </p:nvSpPr>
        <p:spPr>
          <a:xfrm>
            <a:off x="4828939" y="1011860"/>
            <a:ext cx="3905400" cy="2439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accent2"/>
                </a:solidFill>
                <a:latin typeface="Calibri"/>
                <a:ea typeface="Calibri"/>
                <a:cs typeface="Calibri"/>
                <a:sym typeface="Calibri"/>
              </a:rPr>
              <a:t>Local Events by Action Centers:</a:t>
            </a:r>
            <a:endParaRPr b="1" i="0" sz="1800" u="sng" cap="none" strike="noStrike">
              <a:solidFill>
                <a:schemeClr val="accent2"/>
              </a:solidFill>
              <a:latin typeface="Calibri"/>
              <a:ea typeface="Calibri"/>
              <a:cs typeface="Calibri"/>
              <a:sym typeface="Calibri"/>
            </a:endParaRPr>
          </a:p>
          <a:p>
            <a:pPr indent="-342900" lvl="0" marL="914400" marR="0" rtl="0" algn="l">
              <a:lnSpc>
                <a:spcPct val="100000"/>
              </a:lnSpc>
              <a:spcBef>
                <a:spcPts val="300"/>
              </a:spcBef>
              <a:spcAft>
                <a:spcPts val="0"/>
              </a:spcAft>
              <a:buClr>
                <a:srgbClr val="FFD806"/>
              </a:buClr>
              <a:buSzPts val="1800"/>
              <a:buFont typeface="Calibri"/>
              <a:buChar char="●"/>
            </a:pPr>
            <a:r>
              <a:rPr b="0" i="0" lang="en-US" sz="1800" u="none" cap="none" strike="noStrike">
                <a:solidFill>
                  <a:schemeClr val="accent2"/>
                </a:solidFill>
                <a:latin typeface="Calibri"/>
                <a:ea typeface="Calibri"/>
                <a:cs typeface="Calibri"/>
                <a:sym typeface="Calibri"/>
              </a:rPr>
              <a:t>Kite Flying Festival</a:t>
            </a:r>
            <a:endParaRPr b="0" i="0" sz="1800" u="none" cap="none" strike="noStrike">
              <a:solidFill>
                <a:schemeClr val="accent2"/>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accent2"/>
                </a:solidFill>
                <a:latin typeface="Calibri"/>
                <a:ea typeface="Calibri"/>
                <a:cs typeface="Calibri"/>
                <a:sym typeface="Calibri"/>
              </a:rPr>
              <a:t>Bowling Evening</a:t>
            </a:r>
            <a:endParaRPr b="0" i="0" sz="1800" u="none" cap="none" strike="noStrike">
              <a:solidFill>
                <a:schemeClr val="accent2"/>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accent2"/>
                </a:solidFill>
                <a:latin typeface="Calibri"/>
                <a:ea typeface="Calibri"/>
                <a:cs typeface="Calibri"/>
                <a:sym typeface="Calibri"/>
              </a:rPr>
              <a:t>Mixer / Karaoke Evening</a:t>
            </a:r>
            <a:endParaRPr b="0" i="0" sz="1800" u="none" cap="none" strike="noStrike">
              <a:solidFill>
                <a:schemeClr val="accent2"/>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accent2"/>
                </a:solidFill>
                <a:latin typeface="Calibri"/>
                <a:ea typeface="Calibri"/>
                <a:cs typeface="Calibri"/>
                <a:sym typeface="Calibri"/>
              </a:rPr>
              <a:t>Local Music / Dance Events </a:t>
            </a:r>
            <a:endParaRPr b="0" i="0" sz="1800" u="none" cap="none" strike="noStrike">
              <a:solidFill>
                <a:schemeClr val="accent2"/>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accent2"/>
                </a:solidFill>
                <a:latin typeface="Calibri"/>
                <a:ea typeface="Calibri"/>
                <a:cs typeface="Calibri"/>
                <a:sym typeface="Calibri"/>
              </a:rPr>
              <a:t>Movie Screenings</a:t>
            </a:r>
            <a:endParaRPr b="0" i="0" sz="1800" u="none" cap="none" strike="noStrike">
              <a:solidFill>
                <a:schemeClr val="accent2"/>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accent2"/>
                </a:solidFill>
                <a:latin typeface="Calibri"/>
                <a:ea typeface="Calibri"/>
                <a:cs typeface="Calibri"/>
                <a:sym typeface="Calibri"/>
              </a:rPr>
              <a:t>Food Festival / Stalls </a:t>
            </a:r>
            <a:endParaRPr b="0" i="0" sz="1800" u="none" cap="none" strike="noStrike">
              <a:solidFill>
                <a:schemeClr val="accent2"/>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accent2"/>
                </a:solidFill>
                <a:latin typeface="Calibri"/>
                <a:ea typeface="Calibri"/>
                <a:cs typeface="Calibri"/>
                <a:sym typeface="Calibri"/>
              </a:rPr>
              <a:t>CRY America Booths &amp; Stalls</a:t>
            </a:r>
            <a:endParaRPr b="0" i="0" sz="1400" u="none" cap="none" strike="noStrike">
              <a:solidFill>
                <a:srgbClr val="000000"/>
              </a:solidFill>
              <a:latin typeface="Arial"/>
              <a:ea typeface="Arial"/>
              <a:cs typeface="Arial"/>
              <a:sym typeface="Arial"/>
            </a:endParaRPr>
          </a:p>
        </p:txBody>
      </p:sp>
      <p:sp>
        <p:nvSpPr>
          <p:cNvPr id="237" name="Google Shape;237;g39e6e33733a_0_13"/>
          <p:cNvSpPr txBox="1"/>
          <p:nvPr/>
        </p:nvSpPr>
        <p:spPr>
          <a:xfrm>
            <a:off x="427124" y="3561700"/>
            <a:ext cx="4260300" cy="1608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Volunteer Retention &amp; Engagement Efforts</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342900" lvl="0" marL="914400" marR="0" rtl="0" algn="l">
              <a:lnSpc>
                <a:spcPct val="100000"/>
              </a:lnSpc>
              <a:spcBef>
                <a:spcPts val="300"/>
              </a:spcBef>
              <a:spcAft>
                <a:spcPts val="0"/>
              </a:spcAft>
              <a:buClr>
                <a:srgbClr val="FFD806"/>
              </a:buClr>
              <a:buSzPts val="1800"/>
              <a:buFont typeface="Calibri"/>
              <a:buChar char="●"/>
            </a:pPr>
            <a:r>
              <a:rPr b="0" i="0" lang="en-US" sz="1800" u="none" cap="none" strike="noStrike">
                <a:solidFill>
                  <a:schemeClr val="dk1"/>
                </a:solidFill>
                <a:latin typeface="Calibri"/>
                <a:ea typeface="Calibri"/>
                <a:cs typeface="Calibri"/>
                <a:sym typeface="Calibri"/>
              </a:rPr>
              <a:t>Planning, promotion, execution of local community events</a:t>
            </a:r>
            <a:endParaRPr b="0" i="0" sz="1800" u="none" cap="none" strike="noStrike">
              <a:solidFill>
                <a:schemeClr val="dk1"/>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dk1"/>
                </a:solidFill>
                <a:latin typeface="Calibri"/>
                <a:ea typeface="Calibri"/>
                <a:cs typeface="Calibri"/>
                <a:sym typeface="Calibri"/>
              </a:rPr>
              <a:t>Whatsapp groups &amp; F2F meetings </a:t>
            </a:r>
            <a:endParaRPr b="0" i="0" sz="1800" u="none" cap="none" strike="noStrike">
              <a:solidFill>
                <a:schemeClr val="dk1"/>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dk1"/>
                </a:solidFill>
                <a:latin typeface="Calibri"/>
                <a:ea typeface="Calibri"/>
                <a:cs typeface="Calibri"/>
                <a:sym typeface="Calibri"/>
              </a:rPr>
              <a:t>Volunteer appreciation &amp; awards </a:t>
            </a:r>
            <a:endParaRPr b="0" i="0" sz="1400" u="none" cap="none" strike="noStrike">
              <a:solidFill>
                <a:schemeClr val="dk1"/>
              </a:solidFill>
              <a:latin typeface="Arial"/>
              <a:ea typeface="Arial"/>
              <a:cs typeface="Arial"/>
              <a:sym typeface="Arial"/>
            </a:endParaRPr>
          </a:p>
        </p:txBody>
      </p:sp>
      <p:sp>
        <p:nvSpPr>
          <p:cNvPr id="238" name="Google Shape;238;g39e6e33733a_0_13"/>
          <p:cNvSpPr txBox="1"/>
          <p:nvPr/>
        </p:nvSpPr>
        <p:spPr>
          <a:xfrm>
            <a:off x="4828950" y="3667950"/>
            <a:ext cx="3905400" cy="1331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Volunteer Acquisition Efforts</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342900" lvl="0" marL="914400" marR="0" rtl="0" algn="l">
              <a:lnSpc>
                <a:spcPct val="100000"/>
              </a:lnSpc>
              <a:spcBef>
                <a:spcPts val="300"/>
              </a:spcBef>
              <a:spcAft>
                <a:spcPts val="0"/>
              </a:spcAft>
              <a:buClr>
                <a:srgbClr val="FFD806"/>
              </a:buClr>
              <a:buSzPts val="1800"/>
              <a:buFont typeface="Calibri"/>
              <a:buChar char="●"/>
            </a:pPr>
            <a:r>
              <a:rPr b="0" i="0" lang="en-US" sz="1800" u="none" cap="none" strike="noStrike">
                <a:solidFill>
                  <a:schemeClr val="dk1"/>
                </a:solidFill>
                <a:latin typeface="Calibri"/>
                <a:ea typeface="Calibri"/>
                <a:cs typeface="Calibri"/>
                <a:sym typeface="Calibri"/>
              </a:rPr>
              <a:t>Volunteer get volunteer</a:t>
            </a:r>
            <a:endParaRPr b="0" i="0" sz="1800" u="none" cap="none" strike="noStrike">
              <a:solidFill>
                <a:schemeClr val="dk1"/>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dk1"/>
                </a:solidFill>
                <a:latin typeface="Calibri"/>
                <a:ea typeface="Calibri"/>
                <a:cs typeface="Calibri"/>
                <a:sym typeface="Calibri"/>
              </a:rPr>
              <a:t>Volunteer led events</a:t>
            </a:r>
            <a:endParaRPr b="0" i="0" sz="1800" u="none" cap="none" strike="noStrike">
              <a:solidFill>
                <a:schemeClr val="dk1"/>
              </a:solidFill>
              <a:latin typeface="Calibri"/>
              <a:ea typeface="Calibri"/>
              <a:cs typeface="Calibri"/>
              <a:sym typeface="Calibri"/>
            </a:endParaRPr>
          </a:p>
          <a:p>
            <a:pPr indent="-342900" lvl="0" marL="914400" marR="0" rtl="0" algn="l">
              <a:lnSpc>
                <a:spcPct val="100000"/>
              </a:lnSpc>
              <a:spcBef>
                <a:spcPts val="0"/>
              </a:spcBef>
              <a:spcAft>
                <a:spcPts val="0"/>
              </a:spcAft>
              <a:buClr>
                <a:srgbClr val="FFD806"/>
              </a:buClr>
              <a:buSzPts val="1800"/>
              <a:buFont typeface="Calibri"/>
              <a:buChar char="●"/>
            </a:pPr>
            <a:r>
              <a:rPr b="0" i="0" lang="en-US" sz="1800" u="none" cap="none" strike="noStrike">
                <a:solidFill>
                  <a:schemeClr val="dk1"/>
                </a:solidFill>
                <a:latin typeface="Calibri"/>
                <a:ea typeface="Calibri"/>
                <a:cs typeface="Calibri"/>
                <a:sym typeface="Calibri"/>
              </a:rPr>
              <a:t>Website &amp; Social media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13"/>
          <p:cNvSpPr/>
          <p:nvPr/>
        </p:nvSpPr>
        <p:spPr>
          <a:xfrm>
            <a:off x="881750" y="211117"/>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3"/>
          <p:cNvSpPr txBox="1"/>
          <p:nvPr/>
        </p:nvSpPr>
        <p:spPr>
          <a:xfrm>
            <a:off x="1306283" y="75053"/>
            <a:ext cx="17355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CRY Gala’s</a:t>
            </a:r>
            <a:endParaRPr b="1" i="0" sz="2000" u="none" cap="none" strike="noStrike">
              <a:solidFill>
                <a:srgbClr val="000000"/>
              </a:solidFill>
              <a:latin typeface="Roboto Serif"/>
              <a:ea typeface="Roboto Serif"/>
              <a:cs typeface="Roboto Serif"/>
              <a:sym typeface="Roboto Serif"/>
            </a:endParaRPr>
          </a:p>
        </p:txBody>
      </p:sp>
      <p:sp>
        <p:nvSpPr>
          <p:cNvPr id="245" name="Google Shape;245;p13"/>
          <p:cNvSpPr txBox="1"/>
          <p:nvPr/>
        </p:nvSpPr>
        <p:spPr>
          <a:xfrm>
            <a:off x="203800" y="892799"/>
            <a:ext cx="6482400" cy="42507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12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Our CRY Gala is an evening dedicated to bringing high net worth individuals together for the cause of children</a:t>
            </a:r>
            <a:endParaRPr b="0" i="0" sz="18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FFC000"/>
              </a:buClr>
              <a:buSzPts val="1600"/>
              <a:buFont typeface="Noto Sans Symbols"/>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Black-tie fundraising banquet that attracts donors &amp; sponsors from the location</a:t>
            </a:r>
            <a:endParaRPr b="0" i="0" sz="18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FFC000"/>
              </a:buClr>
              <a:buSzPts val="1600"/>
              <a:buFont typeface="Noto Sans Symbols"/>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6 Cities: Bay Area, San Diego, Seattle, Austin, Houston, New York</a:t>
            </a:r>
            <a:endParaRPr b="0" i="0" sz="18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FFC000"/>
              </a:buClr>
              <a:buSzPts val="1600"/>
              <a:buFont typeface="Noto Sans Symbols"/>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Gala Committees play a key role in successful events</a:t>
            </a:r>
            <a:endParaRPr b="0" i="0" sz="18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FFC000"/>
              </a:buClr>
              <a:buSzPts val="1600"/>
              <a:buFont typeface="Noto Sans Symbols"/>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Celebrity Guests elevate interest &amp; fundraising &amp; have included Vivek Oberoi, Arjun Rampal, Sharmila Tagore, Shabana Azmi, Konkona Sen, Usha Uthup, Nirupama Rao, Fareed Zakaria</a:t>
            </a:r>
            <a:endParaRPr b="0" i="0" sz="18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FFC000"/>
              </a:buClr>
              <a:buSzPts val="1600"/>
              <a:buFont typeface="Noto Sans Symbols"/>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Corporate Speakers are invited to address the guests</a:t>
            </a:r>
            <a:endParaRPr b="0" i="0" sz="18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246" name="Google Shape;246;p13" title="CW0A9598.png"/>
          <p:cNvPicPr preferRelativeResize="0"/>
          <p:nvPr/>
        </p:nvPicPr>
        <p:blipFill rotWithShape="1">
          <a:blip r:embed="rId4">
            <a:alphaModFix/>
          </a:blip>
          <a:srcRect b="16296" l="0" r="0" t="0"/>
          <a:stretch/>
        </p:blipFill>
        <p:spPr>
          <a:xfrm>
            <a:off x="6417655" y="1153850"/>
            <a:ext cx="3150870" cy="3957002"/>
          </a:xfrm>
          <a:prstGeom prst="rect">
            <a:avLst/>
          </a:prstGeom>
          <a:noFill/>
          <a:ln>
            <a:noFill/>
          </a:ln>
        </p:spPr>
      </p:pic>
      <p:pic>
        <p:nvPicPr>
          <p:cNvPr id="247" name="Google Shape;247;p13" title="boy doodle.png"/>
          <p:cNvPicPr preferRelativeResize="0"/>
          <p:nvPr/>
        </p:nvPicPr>
        <p:blipFill rotWithShape="1">
          <a:blip r:embed="rId5">
            <a:alphaModFix/>
          </a:blip>
          <a:srcRect b="73713" l="0" r="85566" t="0"/>
          <a:stretch/>
        </p:blipFill>
        <p:spPr>
          <a:xfrm>
            <a:off x="-32650" y="-166569"/>
            <a:ext cx="1201949" cy="12313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Google Shape;252;p14"/>
          <p:cNvSpPr/>
          <p:nvPr/>
        </p:nvSpPr>
        <p:spPr>
          <a:xfrm>
            <a:off x="951492" y="204492"/>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3" name="Google Shape;253;p14" title="girl doodle.png"/>
          <p:cNvPicPr preferRelativeResize="0"/>
          <p:nvPr/>
        </p:nvPicPr>
        <p:blipFill rotWithShape="1">
          <a:blip r:embed="rId4">
            <a:alphaModFix/>
          </a:blip>
          <a:srcRect b="73307" l="0" r="85190" t="0"/>
          <a:stretch/>
        </p:blipFill>
        <p:spPr>
          <a:xfrm>
            <a:off x="1111" y="-168668"/>
            <a:ext cx="1250198" cy="1267526"/>
          </a:xfrm>
          <a:prstGeom prst="rect">
            <a:avLst/>
          </a:prstGeom>
          <a:noFill/>
          <a:ln>
            <a:noFill/>
          </a:ln>
        </p:spPr>
      </p:pic>
      <p:sp>
        <p:nvSpPr>
          <p:cNvPr id="254" name="Google Shape;254;p14"/>
          <p:cNvSpPr txBox="1"/>
          <p:nvPr/>
        </p:nvSpPr>
        <p:spPr>
          <a:xfrm>
            <a:off x="1393592" y="187619"/>
            <a:ext cx="2824200" cy="429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Ways to Give</a:t>
            </a:r>
            <a:endParaRPr b="1" i="0" sz="2000" u="none" cap="none" strike="noStrike">
              <a:solidFill>
                <a:srgbClr val="000000"/>
              </a:solidFill>
              <a:latin typeface="Roboto Serif"/>
              <a:ea typeface="Roboto Serif"/>
              <a:cs typeface="Roboto Serif"/>
              <a:sym typeface="Roboto Serif"/>
            </a:endParaRPr>
          </a:p>
        </p:txBody>
      </p:sp>
      <p:sp>
        <p:nvSpPr>
          <p:cNvPr id="255" name="Google Shape;255;p14"/>
          <p:cNvSpPr txBox="1"/>
          <p:nvPr/>
        </p:nvSpPr>
        <p:spPr>
          <a:xfrm>
            <a:off x="425400" y="953750"/>
            <a:ext cx="8718600" cy="39810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90000"/>
              </a:lnSpc>
              <a:spcBef>
                <a:spcPts val="0"/>
              </a:spcBef>
              <a:spcAft>
                <a:spcPts val="0"/>
              </a:spcAft>
              <a:buClr>
                <a:srgbClr val="FFC000"/>
              </a:buClr>
              <a:buSzPts val="1800"/>
              <a:buFont typeface="Noto Sans Symbols"/>
              <a:buChar char="●"/>
            </a:pPr>
            <a:r>
              <a:rPr b="1" i="0" lang="en-US" sz="1800" u="none" cap="none" strike="noStrike">
                <a:solidFill>
                  <a:srgbClr val="000000"/>
                </a:solidFill>
                <a:latin typeface="Calibri"/>
                <a:ea typeface="Calibri"/>
                <a:cs typeface="Calibri"/>
                <a:sym typeface="Calibri"/>
              </a:rPr>
              <a:t>Monthly Giving </a:t>
            </a:r>
            <a:r>
              <a:rPr b="0" i="0" lang="en-US" sz="1800" u="none" cap="none" strike="noStrike">
                <a:solidFill>
                  <a:srgbClr val="000000"/>
                </a:solidFill>
                <a:latin typeface="Calibri"/>
                <a:ea typeface="Calibri"/>
                <a:cs typeface="Calibri"/>
                <a:sym typeface="Calibri"/>
              </a:rPr>
              <a:t>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
            </a:pPr>
            <a:r>
              <a:rPr b="0" i="0" lang="en-US" sz="1800" u="none" cap="none" strike="noStrike">
                <a:solidFill>
                  <a:srgbClr val="000000"/>
                </a:solidFill>
                <a:latin typeface="Calibri"/>
                <a:ea typeface="Calibri"/>
                <a:cs typeface="Calibri"/>
                <a:sym typeface="Calibri"/>
              </a:rPr>
              <a:t>Gives children the steady support they need &amp; </a:t>
            </a:r>
            <a:endParaRPr b="0" i="0" sz="1800" u="none" cap="none" strike="noStrike">
              <a:solidFill>
                <a:srgbClr val="FF9900"/>
              </a:solidFill>
              <a:latin typeface="Calibri"/>
              <a:ea typeface="Calibri"/>
              <a:cs typeface="Calibri"/>
              <a:sym typeface="Calibri"/>
            </a:endParaRPr>
          </a:p>
          <a:p>
            <a:pPr indent="-355600" lvl="1" marL="800100" marR="0" rtl="0" algn="l">
              <a:lnSpc>
                <a:spcPct val="90000"/>
              </a:lnSpc>
              <a:spcBef>
                <a:spcPts val="0"/>
              </a:spcBef>
              <a:spcAft>
                <a:spcPts val="0"/>
              </a:spcAft>
              <a:buClr>
                <a:srgbClr val="FFC000"/>
              </a:buClr>
              <a:buSzPts val="1800"/>
              <a:buFont typeface="Courier New"/>
              <a:buChar char="○"/>
            </a:pPr>
            <a:r>
              <a:rPr b="0" i="0" lang="en-US" sz="1800" u="none" cap="none" strike="noStrike">
                <a:solidFill>
                  <a:srgbClr val="000000"/>
                </a:solidFill>
                <a:latin typeface="Calibri"/>
                <a:ea typeface="Calibri"/>
                <a:cs typeface="Calibri"/>
                <a:sym typeface="Calibri"/>
              </a:rPr>
              <a:t>Helps us plan our work in a sustainable manner</a:t>
            </a:r>
            <a:endParaRPr b="0" i="0" sz="1800" u="none" cap="none" strike="noStrike">
              <a:solidFill>
                <a:srgbClr val="000000"/>
              </a:solidFill>
              <a:latin typeface="Calibri"/>
              <a:ea typeface="Calibri"/>
              <a:cs typeface="Calibri"/>
              <a:sym typeface="Calibri"/>
            </a:endParaRPr>
          </a:p>
          <a:p>
            <a:pPr indent="0" lvl="0" marL="914400" marR="0" rtl="0" algn="l">
              <a:lnSpc>
                <a:spcPct val="5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90000"/>
              </a:lnSpc>
              <a:spcBef>
                <a:spcPts val="0"/>
              </a:spcBef>
              <a:spcAft>
                <a:spcPts val="0"/>
              </a:spcAft>
              <a:buClr>
                <a:srgbClr val="FFC000"/>
              </a:buClr>
              <a:buSzPts val="1800"/>
              <a:buFont typeface="Noto Sans Symbols"/>
              <a:buChar char="●"/>
            </a:pPr>
            <a:r>
              <a:rPr b="1" i="0" lang="en-US" sz="1800" u="none" cap="none" strike="noStrike">
                <a:solidFill>
                  <a:srgbClr val="000000"/>
                </a:solidFill>
                <a:latin typeface="Calibri"/>
                <a:ea typeface="Calibri"/>
                <a:cs typeface="Calibri"/>
                <a:sym typeface="Calibri"/>
              </a:rPr>
              <a:t>My Occasion &amp; CRY  </a:t>
            </a:r>
            <a:endParaRPr b="1"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
            </a:pPr>
            <a:r>
              <a:rPr b="0" i="0" lang="en-US" sz="1800" u="none" cap="none" strike="noStrike">
                <a:solidFill>
                  <a:srgbClr val="000000"/>
                </a:solidFill>
                <a:latin typeface="Calibri"/>
                <a:ea typeface="Calibri"/>
                <a:cs typeface="Calibri"/>
                <a:sym typeface="Calibri"/>
              </a:rPr>
              <a:t>Celebrating your birthday, graduation or wedding?</a:t>
            </a:r>
            <a:endParaRPr b="0" i="0" sz="1800" u="none" cap="none" strike="noStrike">
              <a:solidFill>
                <a:srgbClr val="FF9900"/>
              </a:solidFill>
              <a:latin typeface="Calibri"/>
              <a:ea typeface="Calibri"/>
              <a:cs typeface="Calibri"/>
              <a:sym typeface="Calibri"/>
            </a:endParaRPr>
          </a:p>
          <a:p>
            <a:pPr indent="-355600" lvl="1" marL="800100" marR="0" rtl="0" algn="l">
              <a:lnSpc>
                <a:spcPct val="90000"/>
              </a:lnSpc>
              <a:spcBef>
                <a:spcPts val="0"/>
              </a:spcBef>
              <a:spcAft>
                <a:spcPts val="0"/>
              </a:spcAft>
              <a:buClr>
                <a:srgbClr val="FFC000"/>
              </a:buClr>
              <a:buSzPts val="1800"/>
              <a:buFont typeface="Courier New"/>
              <a:buChar char="○"/>
            </a:pPr>
            <a:r>
              <a:rPr b="0" i="0" lang="en-US" sz="1800" u="none" cap="none" strike="noStrike">
                <a:solidFill>
                  <a:srgbClr val="000000"/>
                </a:solidFill>
                <a:latin typeface="Calibri"/>
                <a:ea typeface="Calibri"/>
                <a:cs typeface="Calibri"/>
                <a:sym typeface="Calibri"/>
              </a:rPr>
              <a:t>Set up your online fundraising page &amp; share your special occasion with children  </a:t>
            </a:r>
            <a:endParaRPr b="0" i="0" sz="1800" u="none" cap="none" strike="noStrike">
              <a:solidFill>
                <a:srgbClr val="000000"/>
              </a:solidFill>
              <a:latin typeface="Calibri"/>
              <a:ea typeface="Calibri"/>
              <a:cs typeface="Calibri"/>
              <a:sym typeface="Calibri"/>
            </a:endParaRPr>
          </a:p>
          <a:p>
            <a:pPr indent="0" lvl="0" marL="914400" marR="0" rtl="0" algn="l">
              <a:lnSpc>
                <a:spcPct val="5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90000"/>
              </a:lnSpc>
              <a:spcBef>
                <a:spcPts val="0"/>
              </a:spcBef>
              <a:spcAft>
                <a:spcPts val="0"/>
              </a:spcAft>
              <a:buClr>
                <a:srgbClr val="FFC000"/>
              </a:buClr>
              <a:buSzPts val="1800"/>
              <a:buFont typeface="Noto Sans Symbols"/>
              <a:buChar char="●"/>
            </a:pPr>
            <a:r>
              <a:rPr b="1" i="0" lang="en-US" sz="1800" u="none" cap="none" strike="noStrike">
                <a:solidFill>
                  <a:srgbClr val="000000"/>
                </a:solidFill>
                <a:latin typeface="Calibri"/>
                <a:ea typeface="Calibri"/>
                <a:cs typeface="Calibri"/>
                <a:sym typeface="Calibri"/>
              </a:rPr>
              <a:t>Direct Project Funding </a:t>
            </a:r>
            <a:endParaRPr b="1"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
            </a:pPr>
            <a:r>
              <a:rPr b="0" i="0" lang="en-US" sz="1800" u="none" cap="none" strike="noStrike">
                <a:solidFill>
                  <a:srgbClr val="000000"/>
                </a:solidFill>
                <a:latin typeface="Calibri"/>
                <a:ea typeface="Calibri"/>
                <a:cs typeface="Calibri"/>
                <a:sym typeface="Calibri"/>
              </a:rPr>
              <a:t>Support a project of your choice with $2500+ </a:t>
            </a:r>
            <a:endParaRPr b="0" i="0" sz="1800" u="none" cap="none" strike="noStrike">
              <a:solidFill>
                <a:srgbClr val="000000"/>
              </a:solidFill>
              <a:latin typeface="Calibri"/>
              <a:ea typeface="Calibri"/>
              <a:cs typeface="Calibri"/>
              <a:sym typeface="Calibri"/>
            </a:endParaRPr>
          </a:p>
          <a:p>
            <a:pPr indent="0" lvl="0" marL="914400" marR="0" rtl="0" algn="l">
              <a:lnSpc>
                <a:spcPct val="5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90000"/>
              </a:lnSpc>
              <a:spcBef>
                <a:spcPts val="0"/>
              </a:spcBef>
              <a:spcAft>
                <a:spcPts val="0"/>
              </a:spcAft>
              <a:buClr>
                <a:srgbClr val="FFC000"/>
              </a:buClr>
              <a:buSzPts val="1800"/>
              <a:buFont typeface="Noto Sans Symbols"/>
              <a:buChar char="●"/>
            </a:pPr>
            <a:r>
              <a:rPr b="1" i="0" lang="en-US" sz="1800" u="none" cap="none" strike="noStrike">
                <a:solidFill>
                  <a:srgbClr val="000000"/>
                </a:solidFill>
                <a:latin typeface="Calibri"/>
                <a:ea typeface="Calibri"/>
                <a:cs typeface="Calibri"/>
                <a:sym typeface="Calibri"/>
              </a:rPr>
              <a:t>Stock Donations  </a:t>
            </a:r>
            <a:endParaRPr b="1"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
            </a:pPr>
            <a:r>
              <a:rPr b="0" i="0" lang="en-US" sz="1800" u="none" cap="none" strike="noStrike">
                <a:solidFill>
                  <a:srgbClr val="000000"/>
                </a:solidFill>
                <a:latin typeface="Calibri"/>
                <a:ea typeface="Calibri"/>
                <a:cs typeface="Calibri"/>
                <a:sym typeface="Calibri"/>
              </a:rPr>
              <a:t>Make a stock donation &amp; get a tax deduction</a:t>
            </a:r>
            <a:endParaRPr b="0" i="0" sz="1800" u="none" cap="none" strike="noStrike">
              <a:solidFill>
                <a:srgbClr val="000000"/>
              </a:solidFill>
              <a:latin typeface="Calibri"/>
              <a:ea typeface="Calibri"/>
              <a:cs typeface="Calibri"/>
              <a:sym typeface="Calibri"/>
            </a:endParaRPr>
          </a:p>
          <a:p>
            <a:pPr indent="0" lvl="0" marL="914400" marR="0" rtl="0" algn="l">
              <a:lnSpc>
                <a:spcPct val="5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90000"/>
              </a:lnSpc>
              <a:spcBef>
                <a:spcPts val="0"/>
              </a:spcBef>
              <a:spcAft>
                <a:spcPts val="0"/>
              </a:spcAft>
              <a:buClr>
                <a:srgbClr val="FFC000"/>
              </a:buClr>
              <a:buSzPts val="1800"/>
              <a:buFont typeface="Noto Sans Symbols"/>
              <a:buChar char="●"/>
            </a:pPr>
            <a:r>
              <a:rPr b="1" i="0" lang="en-US" sz="1800" u="none" cap="none" strike="noStrike">
                <a:solidFill>
                  <a:srgbClr val="000000"/>
                </a:solidFill>
                <a:latin typeface="Calibri"/>
                <a:ea typeface="Calibri"/>
                <a:cs typeface="Calibri"/>
                <a:sym typeface="Calibri"/>
              </a:rPr>
              <a:t>Legacy Giving  </a:t>
            </a:r>
            <a:endParaRPr b="1"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
            </a:pPr>
            <a:r>
              <a:rPr b="0" i="0" lang="en-US" sz="1800" u="none" cap="none" strike="noStrike">
                <a:solidFill>
                  <a:srgbClr val="000000"/>
                </a:solidFill>
                <a:latin typeface="Calibri"/>
                <a:ea typeface="Calibri"/>
                <a:cs typeface="Calibri"/>
                <a:sym typeface="Calibri"/>
              </a:rPr>
              <a:t>Benefit children for years to come by adding CRY America as a beneficiary to your will or trust</a:t>
            </a:r>
            <a:endParaRPr b="0" i="0" sz="1800" u="none" cap="none" strike="noStrike">
              <a:solidFill>
                <a:srgbClr val="FF9900"/>
              </a:solidFill>
              <a:latin typeface="Calibri"/>
              <a:ea typeface="Calibri"/>
              <a:cs typeface="Calibri"/>
              <a:sym typeface="Calibri"/>
            </a:endParaRPr>
          </a:p>
          <a:p>
            <a:pPr indent="-209550" lvl="0" marL="285750" marR="0" rtl="0" algn="l">
              <a:lnSpc>
                <a:spcPct val="100000"/>
              </a:lnSpc>
              <a:spcBef>
                <a:spcPts val="0"/>
              </a:spcBef>
              <a:spcAft>
                <a:spcPts val="0"/>
              </a:spcAft>
              <a:buClr>
                <a:srgbClr val="FFC000"/>
              </a:buClr>
              <a:buSzPts val="1200"/>
              <a:buFont typeface="Noto Sans Symbols"/>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15"/>
          <p:cNvSpPr/>
          <p:nvPr/>
        </p:nvSpPr>
        <p:spPr>
          <a:xfrm>
            <a:off x="881750" y="195483"/>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5"/>
          <p:cNvSpPr txBox="1"/>
          <p:nvPr/>
        </p:nvSpPr>
        <p:spPr>
          <a:xfrm>
            <a:off x="1371600" y="122651"/>
            <a:ext cx="4402500" cy="549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Corporates &amp; Foundations</a:t>
            </a:r>
            <a:endParaRPr b="1" i="0" sz="2000" u="none" cap="none" strike="noStrike">
              <a:solidFill>
                <a:srgbClr val="000000"/>
              </a:solidFill>
              <a:latin typeface="Roboto Serif"/>
              <a:ea typeface="Roboto Serif"/>
              <a:cs typeface="Roboto Serif"/>
              <a:sym typeface="Roboto Serif"/>
            </a:endParaRPr>
          </a:p>
        </p:txBody>
      </p:sp>
      <p:sp>
        <p:nvSpPr>
          <p:cNvPr id="262" name="Google Shape;262;p15"/>
          <p:cNvSpPr txBox="1"/>
          <p:nvPr/>
        </p:nvSpPr>
        <p:spPr>
          <a:xfrm>
            <a:off x="290733" y="806325"/>
            <a:ext cx="8891400" cy="55119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FFC000"/>
              </a:buClr>
              <a:buSzPts val="1800"/>
              <a:buFont typeface="Calibri"/>
              <a:buChar char="▪"/>
            </a:pPr>
            <a:r>
              <a:rPr b="1" i="0" lang="en-US" sz="1800" u="none" cap="none" strike="noStrike">
                <a:solidFill>
                  <a:srgbClr val="000000"/>
                </a:solidFill>
                <a:latin typeface="Calibri"/>
                <a:ea typeface="Calibri"/>
                <a:cs typeface="Calibri"/>
                <a:sym typeface="Calibri"/>
              </a:rPr>
              <a:t>Event Sponsorships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Support CRY America Events such as the CRY Galas, CRY Walk, CRYket, CRY Dandia etc</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Promote your business &amp; benefit children </a:t>
            </a:r>
            <a:endParaRPr b="0" i="0" sz="1800" u="none" cap="none" strike="noStrike">
              <a:solidFill>
                <a:srgbClr val="000000"/>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Calibri"/>
              <a:buChar char="▪"/>
            </a:pPr>
            <a:r>
              <a:rPr b="1" i="0" lang="en-US" sz="1800" u="none" cap="none" strike="noStrike">
                <a:solidFill>
                  <a:srgbClr val="000000"/>
                </a:solidFill>
                <a:latin typeface="Calibri"/>
                <a:ea typeface="Calibri"/>
                <a:cs typeface="Calibri"/>
                <a:sym typeface="Calibri"/>
              </a:rPr>
              <a:t>Project Grants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Fund a CRY Project that restores rights to underprivileged children in India or USA by donating $2500 or more </a:t>
            </a:r>
            <a:endParaRPr b="0" i="0" sz="1800" u="none" cap="none" strike="noStrike">
              <a:solidFill>
                <a:srgbClr val="000000"/>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1" i="0" lang="en-US" sz="1800" u="none" cap="none" strike="noStrike">
                <a:solidFill>
                  <a:srgbClr val="000000"/>
                </a:solidFill>
                <a:latin typeface="Calibri"/>
                <a:ea typeface="Calibri"/>
                <a:cs typeface="Calibri"/>
                <a:sym typeface="Calibri"/>
              </a:rPr>
              <a:t>Matching</a:t>
            </a:r>
            <a:r>
              <a:rPr b="0" i="0" lang="en-US" sz="1800" u="none" cap="none" strike="noStrike">
                <a:solidFill>
                  <a:srgbClr val="000000"/>
                </a:solidFill>
                <a:latin typeface="Calibri"/>
                <a:ea typeface="Calibri"/>
                <a:cs typeface="Calibri"/>
                <a:sym typeface="Calibri"/>
              </a:rPr>
              <a:t> </a:t>
            </a:r>
            <a:r>
              <a:rPr b="1" i="0" lang="en-US" sz="1800" u="none" cap="none" strike="noStrike">
                <a:solidFill>
                  <a:srgbClr val="000000"/>
                </a:solidFill>
                <a:latin typeface="Calibri"/>
                <a:ea typeface="Calibri"/>
                <a:cs typeface="Calibri"/>
                <a:sym typeface="Calibri"/>
              </a:rPr>
              <a:t>Gifts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Your Company can match every dollar you give to CRY America, allowing every donation you make to be twice as powerful for children</a:t>
            </a:r>
            <a:endParaRPr b="0" i="0" sz="1800" u="none" cap="none" strike="noStrike">
              <a:solidFill>
                <a:srgbClr val="FF9900"/>
              </a:solidFill>
              <a:latin typeface="Calibri"/>
              <a:ea typeface="Calibri"/>
              <a:cs typeface="Calibri"/>
              <a:sym typeface="Calibri"/>
            </a:endParaRPr>
          </a:p>
          <a:p>
            <a:pPr indent="-273050" lvl="0" marL="1257300" marR="0" rtl="0" algn="l">
              <a:lnSpc>
                <a:spcPct val="100000"/>
              </a:lnSpc>
              <a:spcBef>
                <a:spcPts val="0"/>
              </a:spcBef>
              <a:spcAft>
                <a:spcPts val="0"/>
              </a:spcAft>
              <a:buClr>
                <a:srgbClr val="FFC000"/>
              </a:buClr>
              <a:buSzPts val="1100"/>
              <a:buFont typeface="Noto Sans Symbols"/>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FFC000"/>
              </a:buClr>
              <a:buSzPts val="1800"/>
              <a:buFont typeface="Calibri"/>
              <a:buChar char="▪"/>
            </a:pPr>
            <a:r>
              <a:rPr b="1" i="0" lang="en-US" sz="1800" u="none" cap="none" strike="noStrike">
                <a:solidFill>
                  <a:srgbClr val="000000"/>
                </a:solidFill>
                <a:latin typeface="Calibri"/>
                <a:ea typeface="Calibri"/>
                <a:cs typeface="Calibri"/>
                <a:sym typeface="Calibri"/>
              </a:rPr>
              <a:t>Employee / Payroll Giving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Consider monthly payroll giving which your Company will also match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Monthly provides sustainable support to children </a:t>
            </a:r>
            <a:endParaRPr b="0" i="0" sz="1800" u="none" cap="none" strike="noStrike">
              <a:solidFill>
                <a:schemeClr val="dk1"/>
              </a:solidFill>
              <a:latin typeface="Calibri"/>
              <a:ea typeface="Calibri"/>
              <a:cs typeface="Calibri"/>
              <a:sym typeface="Calibri"/>
            </a:endParaRPr>
          </a:p>
        </p:txBody>
      </p:sp>
      <p:pic>
        <p:nvPicPr>
          <p:cNvPr id="263" name="Google Shape;263;p15" title="boy doodle.png"/>
          <p:cNvPicPr preferRelativeResize="0"/>
          <p:nvPr/>
        </p:nvPicPr>
        <p:blipFill rotWithShape="1">
          <a:blip r:embed="rId4">
            <a:alphaModFix/>
          </a:blip>
          <a:srcRect b="73713" l="0" r="85566" t="0"/>
          <a:stretch/>
        </p:blipFill>
        <p:spPr>
          <a:xfrm>
            <a:off x="-32650" y="-166569"/>
            <a:ext cx="1201949" cy="12313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2"/>
          <p:cNvSpPr/>
          <p:nvPr/>
        </p:nvSpPr>
        <p:spPr>
          <a:xfrm>
            <a:off x="913025" y="226764"/>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 name="Google Shape;61;p2" title="girl doodle.png"/>
          <p:cNvPicPr preferRelativeResize="0"/>
          <p:nvPr/>
        </p:nvPicPr>
        <p:blipFill rotWithShape="1">
          <a:blip r:embed="rId4">
            <a:alphaModFix/>
          </a:blip>
          <a:srcRect b="73499" l="0" r="83559" t="0"/>
          <a:stretch/>
        </p:blipFill>
        <p:spPr>
          <a:xfrm>
            <a:off x="-16325" y="-154027"/>
            <a:ext cx="1387925" cy="1258400"/>
          </a:xfrm>
          <a:prstGeom prst="rect">
            <a:avLst/>
          </a:prstGeom>
          <a:noFill/>
          <a:ln>
            <a:noFill/>
          </a:ln>
        </p:spPr>
      </p:pic>
      <p:sp>
        <p:nvSpPr>
          <p:cNvPr id="62" name="Google Shape;62;p2"/>
          <p:cNvSpPr txBox="1"/>
          <p:nvPr/>
        </p:nvSpPr>
        <p:spPr>
          <a:xfrm>
            <a:off x="1371599" y="138279"/>
            <a:ext cx="15840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About U</a:t>
            </a:r>
            <a:r>
              <a:rPr b="1" i="0" lang="en-US" sz="2000" u="none" cap="none" strike="noStrike">
                <a:solidFill>
                  <a:srgbClr val="000000"/>
                </a:solidFill>
                <a:latin typeface="Arial"/>
                <a:ea typeface="Arial"/>
                <a:cs typeface="Arial"/>
                <a:sym typeface="Arial"/>
              </a:rPr>
              <a:t>s</a:t>
            </a:r>
            <a:endParaRPr b="1" i="0" sz="2000" u="none" cap="none" strike="noStrike">
              <a:solidFill>
                <a:srgbClr val="000000"/>
              </a:solidFill>
              <a:latin typeface="Arial"/>
              <a:ea typeface="Arial"/>
              <a:cs typeface="Arial"/>
              <a:sym typeface="Arial"/>
            </a:endParaRPr>
          </a:p>
        </p:txBody>
      </p:sp>
      <p:pic>
        <p:nvPicPr>
          <p:cNvPr id="63" name="Google Shape;63;p2" title="DSC_0687.png"/>
          <p:cNvPicPr preferRelativeResize="0"/>
          <p:nvPr/>
        </p:nvPicPr>
        <p:blipFill rotWithShape="1">
          <a:blip r:embed="rId5">
            <a:alphaModFix/>
          </a:blip>
          <a:srcRect b="24356" l="0" r="32391" t="0"/>
          <a:stretch/>
        </p:blipFill>
        <p:spPr>
          <a:xfrm>
            <a:off x="6868425" y="1251025"/>
            <a:ext cx="2366875" cy="3859825"/>
          </a:xfrm>
          <a:prstGeom prst="rect">
            <a:avLst/>
          </a:prstGeom>
          <a:noFill/>
          <a:ln>
            <a:noFill/>
          </a:ln>
        </p:spPr>
      </p:pic>
      <p:sp>
        <p:nvSpPr>
          <p:cNvPr id="64" name="Google Shape;64;p2"/>
          <p:cNvSpPr txBox="1"/>
          <p:nvPr/>
        </p:nvSpPr>
        <p:spPr>
          <a:xfrm>
            <a:off x="409000" y="996050"/>
            <a:ext cx="7442700" cy="4114800"/>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Our name is CRY, Child Rights and You America Inc [DBA: CRY America]</a:t>
            </a:r>
            <a:endParaRPr b="0" i="0" sz="1800" u="none" cap="none" strike="noStrike">
              <a:solidFill>
                <a:srgbClr val="FF9900"/>
              </a:solidFill>
              <a:latin typeface="Calibri"/>
              <a:ea typeface="Calibri"/>
              <a:cs typeface="Calibri"/>
              <a:sym typeface="Calibri"/>
            </a:endParaRPr>
          </a:p>
          <a:p>
            <a:pPr indent="-285750" lvl="0" marL="285750" marR="0" rtl="0" algn="just">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A 501c3 non-profit organization registered in USA</a:t>
            </a:r>
            <a:endParaRPr b="0" i="0" sz="1800" u="none" cap="none" strike="noStrike">
              <a:solidFill>
                <a:srgbClr val="FF9900"/>
              </a:solidFill>
              <a:latin typeface="Calibri"/>
              <a:ea typeface="Calibri"/>
              <a:cs typeface="Calibri"/>
              <a:sym typeface="Calibri"/>
            </a:endParaRPr>
          </a:p>
          <a:p>
            <a:pPr indent="-285750" lvl="0" marL="285750" marR="0" rtl="0" algn="just">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All donations to CRY America are tax exempt</a:t>
            </a:r>
            <a:endParaRPr b="0" i="0" sz="1800" u="none" cap="none" strike="noStrike">
              <a:solidFill>
                <a:srgbClr val="FF9900"/>
              </a:solidFill>
              <a:latin typeface="Calibri"/>
              <a:ea typeface="Calibri"/>
              <a:cs typeface="Calibri"/>
              <a:sym typeface="Calibri"/>
            </a:endParaRPr>
          </a:p>
          <a:p>
            <a:pPr indent="-285750" lvl="0" marL="285750" marR="0" rtl="0" algn="just">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Work for underprivileged children, especially Indian</a:t>
            </a:r>
            <a:endParaRPr b="0" i="0" sz="1800" u="none" cap="none" strike="noStrike">
              <a:solidFill>
                <a:srgbClr val="FF9900"/>
              </a:solidFill>
              <a:latin typeface="Calibri"/>
              <a:ea typeface="Calibri"/>
              <a:cs typeface="Calibri"/>
              <a:sym typeface="Calibri"/>
            </a:endParaRPr>
          </a:p>
          <a:p>
            <a:pPr indent="-285750" lvl="0" marL="285750" marR="0" rtl="0" algn="just">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We believe every child deserves a happy, healthy &amp; creative childhood</a:t>
            </a:r>
            <a:endParaRPr b="0" i="0" sz="1800" u="none" cap="none" strike="noStrike">
              <a:solidFill>
                <a:srgbClr val="FF9900"/>
              </a:solidFill>
              <a:latin typeface="Calibri"/>
              <a:ea typeface="Calibri"/>
              <a:cs typeface="Calibri"/>
              <a:sym typeface="Calibri"/>
            </a:endParaRPr>
          </a:p>
          <a:p>
            <a:pPr indent="-285750" lvl="0" marL="285750" marR="0" rtl="0" algn="just">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Our values</a:t>
            </a:r>
            <a:endParaRPr b="0" i="0" sz="1800" u="none" cap="none" strike="noStrike">
              <a:solidFill>
                <a:srgbClr val="FF9900"/>
              </a:solidFill>
              <a:latin typeface="Calibri"/>
              <a:ea typeface="Calibri"/>
              <a:cs typeface="Calibri"/>
              <a:sym typeface="Calibri"/>
            </a:endParaRPr>
          </a:p>
          <a:p>
            <a:pPr indent="0" lvl="0" marL="0" marR="0" rtl="0" algn="just">
              <a:lnSpc>
                <a:spcPct val="100000"/>
              </a:lnSpc>
              <a:spcBef>
                <a:spcPts val="400"/>
              </a:spcBef>
              <a:spcAft>
                <a:spcPts val="0"/>
              </a:spcAft>
              <a:buClr>
                <a:srgbClr val="000000"/>
              </a:buClr>
              <a:buSzPts val="1800"/>
              <a:buFont typeface="Arial"/>
              <a:buNone/>
            </a:pPr>
            <a:r>
              <a:rPr b="0" i="0" lang="en-US" sz="1800" u="none" cap="none" strike="noStrike">
                <a:solidFill>
                  <a:srgbClr val="FF9900"/>
                </a:solidFill>
                <a:latin typeface="Calibri"/>
                <a:ea typeface="Calibri"/>
                <a:cs typeface="Calibri"/>
                <a:sym typeface="Calibri"/>
              </a:rPr>
              <a:t>        </a:t>
            </a:r>
            <a:r>
              <a:rPr b="0" i="0" lang="en-US" sz="1800" u="none" cap="none" strike="noStrike">
                <a:solidFill>
                  <a:srgbClr val="FFD806"/>
                </a:solidFill>
                <a:latin typeface="Calibri"/>
                <a:ea typeface="Calibri"/>
                <a:cs typeface="Calibri"/>
                <a:sym typeface="Calibri"/>
              </a:rPr>
              <a:t>-</a:t>
            </a:r>
            <a:r>
              <a:rPr b="0" i="0" lang="en-US" sz="1800" u="none" cap="none" strike="noStrike">
                <a:solidFill>
                  <a:srgbClr val="FF99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Trust</a:t>
            </a:r>
            <a:endParaRPr b="0" i="0" sz="1800" u="none" cap="none" strike="noStrike">
              <a:solidFill>
                <a:srgbClr val="000000"/>
              </a:solidFill>
              <a:latin typeface="Calibri"/>
              <a:ea typeface="Calibri"/>
              <a:cs typeface="Calibri"/>
              <a:sym typeface="Calibri"/>
            </a:endParaRPr>
          </a:p>
          <a:p>
            <a:pPr indent="0" lvl="2" marL="0" marR="0" rtl="0" algn="l">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r>
              <a:rPr b="0" i="0" lang="en-US" sz="1800" u="none" cap="none" strike="noStrike">
                <a:solidFill>
                  <a:srgbClr val="FFD806"/>
                </a:solidFill>
                <a:latin typeface="Calibri"/>
                <a:ea typeface="Calibri"/>
                <a:cs typeface="Calibri"/>
                <a:sym typeface="Calibri"/>
              </a:rPr>
              <a:t>-</a:t>
            </a:r>
            <a:r>
              <a:rPr b="0" i="0" lang="en-US" sz="1800" u="none" cap="none" strike="noStrike">
                <a:solidFill>
                  <a:srgbClr val="000000"/>
                </a:solidFill>
                <a:latin typeface="Calibri"/>
                <a:ea typeface="Calibri"/>
                <a:cs typeface="Calibri"/>
                <a:sym typeface="Calibri"/>
              </a:rPr>
              <a:t> Transparency</a:t>
            </a:r>
            <a:endParaRPr b="0" i="0" sz="1800" u="none" cap="none" strike="noStrike">
              <a:solidFill>
                <a:srgbClr val="000000"/>
              </a:solidFill>
              <a:latin typeface="Calibri"/>
              <a:ea typeface="Calibri"/>
              <a:cs typeface="Calibri"/>
              <a:sym typeface="Calibri"/>
            </a:endParaRPr>
          </a:p>
          <a:p>
            <a:pPr indent="0" lvl="2" marL="0" marR="0" rtl="0" algn="l">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r>
              <a:rPr b="0" i="0" lang="en-US" sz="1800" u="none" cap="none" strike="noStrike">
                <a:solidFill>
                  <a:srgbClr val="FFD806"/>
                </a:solidFill>
                <a:latin typeface="Calibri"/>
                <a:ea typeface="Calibri"/>
                <a:cs typeface="Calibri"/>
                <a:sym typeface="Calibri"/>
              </a:rPr>
              <a:t>-</a:t>
            </a:r>
            <a:r>
              <a:rPr b="0" i="0" lang="en-US" sz="1800" u="none" cap="none" strike="noStrike">
                <a:solidFill>
                  <a:srgbClr val="000000"/>
                </a:solidFill>
                <a:latin typeface="Calibri"/>
                <a:ea typeface="Calibri"/>
                <a:cs typeface="Calibri"/>
                <a:sym typeface="Calibri"/>
              </a:rPr>
              <a:t> Equality </a:t>
            </a:r>
            <a:endParaRPr b="0" i="0" sz="1800" u="none" cap="none" strike="noStrike">
              <a:solidFill>
                <a:srgbClr val="000000"/>
              </a:solidFill>
              <a:latin typeface="Calibri"/>
              <a:ea typeface="Calibri"/>
              <a:cs typeface="Calibri"/>
              <a:sym typeface="Calibri"/>
            </a:endParaRPr>
          </a:p>
          <a:p>
            <a:pPr indent="0" lvl="2" marL="0" marR="0" rtl="0" algn="l">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r>
              <a:rPr b="0" i="0" lang="en-US" sz="1800" u="none" cap="none" strike="noStrike">
                <a:solidFill>
                  <a:srgbClr val="FFD806"/>
                </a:solidFill>
                <a:latin typeface="Calibri"/>
                <a:ea typeface="Calibri"/>
                <a:cs typeface="Calibri"/>
                <a:sym typeface="Calibri"/>
              </a:rPr>
              <a:t>-</a:t>
            </a:r>
            <a:r>
              <a:rPr b="0" i="0" lang="en-US" sz="1800" u="none" cap="none" strike="noStrike">
                <a:solidFill>
                  <a:srgbClr val="000000"/>
                </a:solidFill>
                <a:latin typeface="Calibri"/>
                <a:ea typeface="Calibri"/>
                <a:cs typeface="Calibri"/>
                <a:sym typeface="Calibri"/>
              </a:rPr>
              <a:t> Accountability</a:t>
            </a:r>
            <a:endParaRPr b="0" i="0" sz="1800" u="none" cap="none" strike="noStrike">
              <a:solidFill>
                <a:srgbClr val="000000"/>
              </a:solidFill>
              <a:latin typeface="Calibri"/>
              <a:ea typeface="Calibri"/>
              <a:cs typeface="Calibri"/>
              <a:sym typeface="Calibri"/>
            </a:endParaRPr>
          </a:p>
          <a:p>
            <a:pPr indent="0" lvl="2" marL="0" marR="0" rtl="0" algn="l">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r>
              <a:rPr b="0" i="0" lang="en-US" sz="1800" u="none" cap="none" strike="noStrike">
                <a:solidFill>
                  <a:srgbClr val="FFD806"/>
                </a:solidFill>
                <a:latin typeface="Calibri"/>
                <a:ea typeface="Calibri"/>
                <a:cs typeface="Calibri"/>
                <a:sym typeface="Calibri"/>
              </a:rPr>
              <a:t>-</a:t>
            </a:r>
            <a:r>
              <a:rPr b="0" i="0" lang="en-US" sz="1800" u="none" cap="none" strike="noStrike">
                <a:solidFill>
                  <a:srgbClr val="000000"/>
                </a:solidFill>
                <a:latin typeface="Calibri"/>
                <a:ea typeface="Calibri"/>
                <a:cs typeface="Calibri"/>
                <a:sym typeface="Calibri"/>
              </a:rPr>
              <a:t> Collective action</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We believe that each of us, as individuals, can make a difference</a:t>
            </a:r>
            <a:br>
              <a:rPr b="0" i="0" lang="en-US" sz="1800" u="none" cap="none" strike="noStrike">
                <a:solidFill>
                  <a:srgbClr val="000000"/>
                </a:solidFill>
                <a:latin typeface="Calibri"/>
                <a:ea typeface="Calibri"/>
                <a:cs typeface="Calibri"/>
                <a:sym typeface="Calibri"/>
              </a:rPr>
            </a:b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p16"/>
          <p:cNvSpPr/>
          <p:nvPr/>
        </p:nvSpPr>
        <p:spPr>
          <a:xfrm>
            <a:off x="829443" y="234541"/>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9" name="Google Shape;269;p16" title="girl doodle.png"/>
          <p:cNvPicPr preferRelativeResize="0"/>
          <p:nvPr/>
        </p:nvPicPr>
        <p:blipFill rotWithShape="1">
          <a:blip r:embed="rId4">
            <a:alphaModFix/>
          </a:blip>
          <a:srcRect b="74860" l="0" r="85383" t="0"/>
          <a:stretch/>
        </p:blipFill>
        <p:spPr>
          <a:xfrm>
            <a:off x="-52307" y="-166150"/>
            <a:ext cx="1233874" cy="1193775"/>
          </a:xfrm>
          <a:prstGeom prst="rect">
            <a:avLst/>
          </a:prstGeom>
          <a:noFill/>
          <a:ln>
            <a:noFill/>
          </a:ln>
        </p:spPr>
      </p:pic>
      <p:sp>
        <p:nvSpPr>
          <p:cNvPr id="270" name="Google Shape;270;p16"/>
          <p:cNvSpPr txBox="1"/>
          <p:nvPr/>
        </p:nvSpPr>
        <p:spPr>
          <a:xfrm>
            <a:off x="1319293" y="62502"/>
            <a:ext cx="3886500" cy="784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Media &amp; Social Media</a:t>
            </a:r>
            <a:endParaRPr b="1" i="0" sz="2000" u="none" cap="none" strike="noStrike">
              <a:solidFill>
                <a:srgbClr val="000000"/>
              </a:solidFill>
              <a:latin typeface="Roboto Serif"/>
              <a:ea typeface="Roboto Serif"/>
              <a:cs typeface="Roboto Serif"/>
              <a:sym typeface="Roboto Serif"/>
            </a:endParaRPr>
          </a:p>
        </p:txBody>
      </p:sp>
      <p:sp>
        <p:nvSpPr>
          <p:cNvPr id="271" name="Google Shape;271;p16"/>
          <p:cNvSpPr txBox="1"/>
          <p:nvPr/>
        </p:nvSpPr>
        <p:spPr>
          <a:xfrm>
            <a:off x="686300" y="935700"/>
            <a:ext cx="8261400" cy="4207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FFC000"/>
              </a:buClr>
              <a:buSzPts val="1800"/>
              <a:buFont typeface="Calibri"/>
              <a:buChar char="▪"/>
            </a:pPr>
            <a:r>
              <a:rPr b="1" i="0" lang="en-US" sz="1800" u="none" cap="none" strike="noStrike">
                <a:solidFill>
                  <a:srgbClr val="000000"/>
                </a:solidFill>
                <a:latin typeface="Calibri"/>
                <a:ea typeface="Calibri"/>
                <a:cs typeface="Calibri"/>
                <a:sym typeface="Calibri"/>
              </a:rPr>
              <a:t>Media Outreach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National &amp; local media coverage for key events &amp; project impact stories across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TV, Radio, Print publications, online portals</a:t>
            </a:r>
            <a:endParaRPr b="0" i="0" sz="1800" u="none" cap="none" strike="noStrike">
              <a:solidFill>
                <a:srgbClr val="000000"/>
              </a:solidFill>
              <a:latin typeface="Calibri"/>
              <a:ea typeface="Calibri"/>
              <a:cs typeface="Calibri"/>
              <a:sym typeface="Calibri"/>
            </a:endParaRPr>
          </a:p>
          <a:p>
            <a:pPr indent="0" lvl="1" marL="457200" marR="0" rtl="0" algn="l">
              <a:lnSpc>
                <a:spcPct val="8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Calibri"/>
              <a:buChar char="▪"/>
            </a:pPr>
            <a:r>
              <a:rPr b="1" i="0" lang="en-US" sz="1800" u="none" cap="none" strike="noStrike">
                <a:solidFill>
                  <a:srgbClr val="000000"/>
                </a:solidFill>
                <a:latin typeface="Calibri"/>
                <a:ea typeface="Calibri"/>
                <a:cs typeface="Calibri"/>
                <a:sym typeface="Calibri"/>
              </a:rPr>
              <a:t>CRY America Facebook &amp; Instagram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Impact stories, event promotions, volunteer appreciation, special day posts</a:t>
            </a:r>
            <a:endParaRPr b="0" i="0" sz="1800" u="none" cap="none" strike="noStrike">
              <a:solidFill>
                <a:srgbClr val="000000"/>
              </a:solidFill>
              <a:latin typeface="Calibri"/>
              <a:ea typeface="Calibri"/>
              <a:cs typeface="Calibri"/>
              <a:sym typeface="Calibri"/>
            </a:endParaRPr>
          </a:p>
          <a:p>
            <a:pPr indent="0" lvl="1" marL="457200" marR="0" rtl="0" algn="l">
              <a:lnSpc>
                <a:spcPct val="8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Calibri"/>
              <a:buChar char="▪"/>
            </a:pPr>
            <a:r>
              <a:rPr b="1" i="0" lang="en-US" sz="1800" u="none" cap="none" strike="noStrike">
                <a:solidFill>
                  <a:srgbClr val="000000"/>
                </a:solidFill>
                <a:latin typeface="Calibri"/>
                <a:ea typeface="Calibri"/>
                <a:cs typeface="Calibri"/>
                <a:sym typeface="Calibri"/>
              </a:rPr>
              <a:t>CRY America LinkedIn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Thought leadership of critical issues of children, CRY’s work &amp; project impact stories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Identifying business &amp; community leaders</a:t>
            </a:r>
            <a:endParaRPr b="0" i="0" sz="1800" u="none" cap="none" strike="noStrike">
              <a:solidFill>
                <a:srgbClr val="000000"/>
              </a:solidFill>
              <a:latin typeface="Calibri"/>
              <a:ea typeface="Calibri"/>
              <a:cs typeface="Calibri"/>
              <a:sym typeface="Calibri"/>
            </a:endParaRPr>
          </a:p>
          <a:p>
            <a:pPr indent="0" lvl="1" marL="457200" marR="0" rtl="0" algn="l">
              <a:lnSpc>
                <a:spcPct val="80000"/>
              </a:lnSpc>
              <a:spcBef>
                <a:spcPts val="0"/>
              </a:spcBef>
              <a:spcAft>
                <a:spcPts val="0"/>
              </a:spcAft>
              <a:buClr>
                <a:srgbClr val="000000"/>
              </a:buClr>
              <a:buSzPts val="1800"/>
              <a:buFont typeface="Arial"/>
              <a:buNone/>
            </a:pPr>
            <a:r>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Calibri"/>
              <a:buChar char="▪"/>
            </a:pPr>
            <a:r>
              <a:rPr b="1" i="0" lang="en-US" sz="1800" u="none" cap="none" strike="noStrike">
                <a:solidFill>
                  <a:srgbClr val="000000"/>
                </a:solidFill>
                <a:latin typeface="Calibri"/>
                <a:ea typeface="Calibri"/>
                <a:cs typeface="Calibri"/>
                <a:sym typeface="Calibri"/>
              </a:rPr>
              <a:t>Influencers, Business Leaders, Community Leaders    </a:t>
            </a:r>
            <a:endParaRPr b="1"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alibri"/>
              <a:buChar char="o"/>
            </a:pPr>
            <a:r>
              <a:rPr b="0" i="0" lang="en-US" sz="1800" u="none" cap="none" strike="noStrike">
                <a:solidFill>
                  <a:srgbClr val="000000"/>
                </a:solidFill>
                <a:latin typeface="Calibri"/>
                <a:ea typeface="Calibri"/>
                <a:cs typeface="Calibri"/>
                <a:sym typeface="Calibri"/>
              </a:rPr>
              <a:t>Develop connections &amp; build relations to increase outreach &amp; brand building </a:t>
            </a:r>
            <a:endParaRPr b="0" i="0" sz="18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g39e6e33733a_1_107"/>
          <p:cNvSpPr/>
          <p:nvPr/>
        </p:nvSpPr>
        <p:spPr>
          <a:xfrm>
            <a:off x="881750" y="226750"/>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39e6e33733a_1_107"/>
          <p:cNvSpPr txBox="1"/>
          <p:nvPr/>
        </p:nvSpPr>
        <p:spPr>
          <a:xfrm>
            <a:off x="1371600" y="107011"/>
            <a:ext cx="4433700" cy="679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CRY America in the News</a:t>
            </a:r>
            <a:endParaRPr b="1" i="0" sz="2000" u="none" cap="none" strike="noStrike">
              <a:solidFill>
                <a:srgbClr val="000000"/>
              </a:solidFill>
              <a:latin typeface="Roboto Serif"/>
              <a:ea typeface="Roboto Serif"/>
              <a:cs typeface="Roboto Serif"/>
              <a:sym typeface="Roboto Serif"/>
            </a:endParaRPr>
          </a:p>
        </p:txBody>
      </p:sp>
      <p:sp>
        <p:nvSpPr>
          <p:cNvPr id="278" name="Google Shape;278;g39e6e33733a_1_107"/>
          <p:cNvSpPr txBox="1"/>
          <p:nvPr/>
        </p:nvSpPr>
        <p:spPr>
          <a:xfrm>
            <a:off x="418801" y="933099"/>
            <a:ext cx="8462700" cy="4009200"/>
          </a:xfrm>
          <a:prstGeom prst="rect">
            <a:avLst/>
          </a:prstGeom>
          <a:noFill/>
          <a:ln>
            <a:noFill/>
          </a:ln>
        </p:spPr>
        <p:txBody>
          <a:bodyPr anchorCtr="0" anchor="t" bIns="91425" lIns="91425" spcFirstLastPara="1" rIns="91425" wrap="square" tIns="91425">
            <a:noAutofit/>
          </a:bodyPr>
          <a:lstStyle/>
          <a:p>
            <a:pPr indent="-330200" lvl="0" marL="342900" marR="0" rtl="0" algn="just">
              <a:lnSpc>
                <a:spcPct val="100000"/>
              </a:lnSpc>
              <a:spcBef>
                <a:spcPts val="1200"/>
              </a:spcBef>
              <a:spcAft>
                <a:spcPts val="0"/>
              </a:spcAft>
              <a:buClr>
                <a:srgbClr val="FFC000"/>
              </a:buClr>
              <a:buSzPts val="1800"/>
              <a:buFont typeface="Noto Sans Symbols"/>
              <a:buChar char="▪"/>
            </a:pPr>
            <a:r>
              <a:rPr b="0" i="0" lang="en-US" sz="1800" cap="none" strike="noStrike">
                <a:solidFill>
                  <a:srgbClr val="000000"/>
                </a:solidFill>
                <a:latin typeface="Calibri"/>
                <a:ea typeface="Calibri"/>
                <a:cs typeface="Calibri"/>
                <a:sym typeface="Calibri"/>
              </a:rPr>
              <a:t> </a:t>
            </a:r>
            <a:r>
              <a:rPr b="0" i="0" lang="en-US" sz="1800" cap="none" strike="noStrike">
                <a:solidFill>
                  <a:srgbClr val="000000"/>
                </a:solidFill>
                <a:uFill>
                  <a:noFill/>
                </a:uFill>
                <a:latin typeface="Calibri"/>
                <a:ea typeface="Calibri"/>
                <a:cs typeface="Calibri"/>
                <a:sym typeface="Calibri"/>
                <a:hlinkClick r:id="rId4">
                  <a:extLst>
                    <a:ext uri="{A12FA001-AC4F-418D-AE19-62706E023703}">
                      <ahyp:hlinkClr val="tx"/>
                    </a:ext>
                  </a:extLst>
                </a:hlinkClick>
              </a:rPr>
              <a:t> Indica News – Bay Area gala spotlight</a:t>
            </a:r>
            <a:endParaRPr b="0" i="0" sz="1800" cap="none" strike="noStrike">
              <a:solidFill>
                <a:srgbClr val="F0AD00"/>
              </a:solidFill>
              <a:latin typeface="Calibri"/>
              <a:ea typeface="Calibri"/>
              <a:cs typeface="Calibri"/>
              <a:sym typeface="Calibri"/>
            </a:endParaRPr>
          </a:p>
          <a:p>
            <a:pPr indent="-355600" lvl="1" marL="800100" marR="0" rtl="0" algn="just">
              <a:lnSpc>
                <a:spcPct val="100000"/>
              </a:lnSpc>
              <a:spcBef>
                <a:spcPts val="0"/>
              </a:spcBef>
              <a:spcAft>
                <a:spcPts val="0"/>
              </a:spcAft>
              <a:buClr>
                <a:srgbClr val="FFC000"/>
              </a:buClr>
              <a:buSzPts val="1800"/>
              <a:buFont typeface="Courier New"/>
              <a:buChar char="o"/>
            </a:pPr>
            <a:r>
              <a:rPr b="0" i="0" lang="en-US" sz="1800" cap="none" strike="noStrike">
                <a:solidFill>
                  <a:srgbClr val="0000FF"/>
                </a:solidFill>
                <a:latin typeface="Calibri"/>
                <a:ea typeface="Calibri"/>
                <a:cs typeface="Calibri"/>
                <a:sym typeface="Calibri"/>
              </a:rPr>
              <a:t>https://humhindustaniusa.com/epaper/edition/418/09052025/page/19</a:t>
            </a:r>
            <a:endParaRPr b="0" i="0" sz="1800" cap="none" strike="noStrike">
              <a:solidFill>
                <a:srgbClr val="FF9900"/>
              </a:solidFill>
              <a:latin typeface="Calibri"/>
              <a:ea typeface="Calibri"/>
              <a:cs typeface="Calibri"/>
              <a:sym typeface="Calibri"/>
            </a:endParaRPr>
          </a:p>
          <a:p>
            <a:pPr indent="-342900" lvl="0" marL="342900" marR="0" rtl="0" algn="just">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    Hum Hindustani – San Diego Gala spotlight</a:t>
            </a:r>
            <a:endParaRPr b="0"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cap="none" strike="noStrike">
                <a:solidFill>
                  <a:srgbClr val="0000FF"/>
                </a:solidFill>
                <a:uFill>
                  <a:noFill/>
                </a:uFill>
                <a:latin typeface="Calibri"/>
                <a:ea typeface="Calibri"/>
                <a:cs typeface="Calibri"/>
                <a:sym typeface="Calibri"/>
                <a:hlinkClick r:id="rId5">
                  <a:extLst>
                    <a:ext uri="{A12FA001-AC4F-418D-AE19-62706E023703}">
                      <ahyp:hlinkClr val="tx"/>
                    </a:ext>
                  </a:extLst>
                </a:hlinkClick>
              </a:rPr>
              <a:t>https://humhindustaniusa.com/epaper/edition/418/09052025/page/19</a:t>
            </a:r>
            <a:r>
              <a:rPr b="0" i="0" lang="en-US" sz="1800" cap="none" strike="noStrike">
                <a:solidFill>
                  <a:srgbClr val="0000FF"/>
                </a:solidFill>
                <a:latin typeface="Calibri"/>
                <a:ea typeface="Calibri"/>
                <a:cs typeface="Calibri"/>
                <a:sym typeface="Calibri"/>
              </a:rPr>
              <a:t> </a:t>
            </a:r>
            <a:endParaRPr b="0" i="0" sz="1800" cap="none" strike="noStrike">
              <a:solidFill>
                <a:srgbClr val="FF9900"/>
              </a:solidFill>
              <a:latin typeface="Calibri"/>
              <a:ea typeface="Calibri"/>
              <a:cs typeface="Calibri"/>
              <a:sym typeface="Calibri"/>
            </a:endParaRPr>
          </a:p>
          <a:p>
            <a:pPr indent="-342900" lvl="0" marL="342900" marR="0" rtl="0" algn="just">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    Indo American News – Houston Gala spotlight</a:t>
            </a:r>
            <a:endParaRPr b="0"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cap="none" strike="noStrike">
                <a:solidFill>
                  <a:srgbClr val="0000FF"/>
                </a:solidFill>
                <a:uFill>
                  <a:noFill/>
                </a:uFill>
                <a:latin typeface="Calibri"/>
                <a:ea typeface="Calibri"/>
                <a:cs typeface="Calibri"/>
                <a:sym typeface="Calibri"/>
                <a:hlinkClick r:id="rId6">
                  <a:extLst>
                    <a:ext uri="{A12FA001-AC4F-418D-AE19-62706E023703}">
                      <ahyp:hlinkClr val="tx"/>
                    </a:ext>
                  </a:extLst>
                </a:hlinkClick>
              </a:rPr>
              <a:t>https://www.indoamerican-news.com/shabana-azmi-appeals-to-the-indian-diaspora-to-support-cry-childrens-issues/</a:t>
            </a:r>
            <a:r>
              <a:rPr b="0" i="0" lang="en-US" sz="1800" cap="none" strike="noStrike">
                <a:solidFill>
                  <a:srgbClr val="0000FF"/>
                </a:solidFill>
                <a:latin typeface="Calibri"/>
                <a:ea typeface="Calibri"/>
                <a:cs typeface="Calibri"/>
                <a:sym typeface="Calibri"/>
              </a:rPr>
              <a:t> </a:t>
            </a:r>
            <a:endParaRPr b="0" i="0" sz="1800" cap="none" strike="noStrike">
              <a:solidFill>
                <a:srgbClr val="FF9900"/>
              </a:solidFill>
              <a:latin typeface="Calibri"/>
              <a:ea typeface="Calibri"/>
              <a:cs typeface="Calibri"/>
              <a:sym typeface="Calibri"/>
            </a:endParaRPr>
          </a:p>
          <a:p>
            <a:pPr indent="-342900" lvl="0" marL="34290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Shabana Azmi talks to Kanika Chadda, NY Influencer</a:t>
            </a:r>
            <a:endParaRPr b="0"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cap="none" strike="noStrike">
                <a:solidFill>
                  <a:srgbClr val="0000FF"/>
                </a:solidFill>
                <a:uFill>
                  <a:noFill/>
                </a:uFill>
                <a:latin typeface="Calibri"/>
                <a:ea typeface="Calibri"/>
                <a:cs typeface="Calibri"/>
                <a:sym typeface="Calibri"/>
                <a:hlinkClick r:id="rId7">
                  <a:extLst>
                    <a:ext uri="{A12FA001-AC4F-418D-AE19-62706E023703}">
                      <ahyp:hlinkClr val="tx"/>
                    </a:ext>
                  </a:extLst>
                </a:hlinkClick>
              </a:rPr>
              <a:t>https://www.youtube.com/watch?v=HAKoKlw0_YE</a:t>
            </a:r>
            <a:r>
              <a:rPr b="0" i="0" lang="en-US" sz="1800" cap="none" strike="noStrike">
                <a:solidFill>
                  <a:srgbClr val="0000FF"/>
                </a:solidFill>
                <a:latin typeface="Calibri"/>
                <a:ea typeface="Calibri"/>
                <a:cs typeface="Calibri"/>
                <a:sym typeface="Calibri"/>
              </a:rPr>
              <a:t> </a:t>
            </a:r>
            <a:endParaRPr b="0" i="0" sz="1800" cap="none" strike="noStrike">
              <a:solidFill>
                <a:srgbClr val="FF9900"/>
              </a:solidFill>
              <a:latin typeface="Calibri"/>
              <a:ea typeface="Calibri"/>
              <a:cs typeface="Calibri"/>
              <a:sym typeface="Calibri"/>
            </a:endParaRPr>
          </a:p>
          <a:p>
            <a:pPr indent="-342900" lvl="0" marL="34290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Shabana Azmi &amp; Project PORD Director with ITV Gold at the CRY NY Gala </a:t>
            </a:r>
            <a:endParaRPr b="0"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cap="none" strike="noStrike">
                <a:solidFill>
                  <a:srgbClr val="0000FF"/>
                </a:solidFill>
                <a:uFill>
                  <a:noFill/>
                </a:uFill>
                <a:latin typeface="Calibri"/>
                <a:ea typeface="Calibri"/>
                <a:cs typeface="Calibri"/>
                <a:sym typeface="Calibri"/>
                <a:hlinkClick r:id="rId8">
                  <a:extLst>
                    <a:ext uri="{A12FA001-AC4F-418D-AE19-62706E023703}">
                      <ahyp:hlinkClr val="tx"/>
                    </a:ext>
                  </a:extLst>
                </a:hlinkClick>
              </a:rPr>
              <a:t>https://www.youtube.com/watch?v=MBi1rZZvFsQ</a:t>
            </a:r>
            <a:r>
              <a:rPr b="0" i="0" lang="en-US" sz="1800" cap="none" strike="noStrike">
                <a:solidFill>
                  <a:srgbClr val="0000FF"/>
                </a:solidFill>
                <a:latin typeface="Calibri"/>
                <a:ea typeface="Calibri"/>
                <a:cs typeface="Calibri"/>
                <a:sym typeface="Calibri"/>
              </a:rPr>
              <a:t> </a:t>
            </a:r>
            <a:endParaRPr b="0" i="0" sz="1800" cap="none" strike="noStrike">
              <a:solidFill>
                <a:srgbClr val="FF9900"/>
              </a:solidFill>
              <a:latin typeface="Calibri"/>
              <a:ea typeface="Calibri"/>
              <a:cs typeface="Calibri"/>
              <a:sym typeface="Calibri"/>
            </a:endParaRPr>
          </a:p>
          <a:p>
            <a:pPr indent="-342900" lvl="0" marL="34290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Shabana Azmi talks to TV Asia at the CRY Gala</a:t>
            </a:r>
            <a:endParaRPr b="0" i="0" sz="1800" u="none" cap="none" strike="noStrike">
              <a:solidFill>
                <a:srgbClr val="F0AD00"/>
              </a:solidFill>
              <a:latin typeface="Calibri"/>
              <a:ea typeface="Calibri"/>
              <a:cs typeface="Calibri"/>
              <a:sym typeface="Calibri"/>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cap="none" strike="noStrike">
                <a:solidFill>
                  <a:srgbClr val="0000FF"/>
                </a:solidFill>
                <a:uFill>
                  <a:noFill/>
                </a:uFill>
                <a:latin typeface="Calibri"/>
                <a:ea typeface="Calibri"/>
                <a:cs typeface="Calibri"/>
                <a:sym typeface="Calibri"/>
                <a:hlinkClick r:id="rId9">
                  <a:extLst>
                    <a:ext uri="{A12FA001-AC4F-418D-AE19-62706E023703}">
                      <ahyp:hlinkClr val="tx"/>
                    </a:ext>
                  </a:extLst>
                </a:hlinkClick>
              </a:rPr>
              <a:t>https://www.youtube.com/watch?v=zP_wF-km_2k</a:t>
            </a:r>
            <a:endParaRPr b="0" i="0" sz="1800" cap="none" strike="noStrike">
              <a:solidFill>
                <a:srgbClr val="FF9900"/>
              </a:solidFill>
              <a:latin typeface="Calibri"/>
              <a:ea typeface="Calibri"/>
              <a:cs typeface="Calibri"/>
              <a:sym typeface="Calibri"/>
            </a:endParaRPr>
          </a:p>
        </p:txBody>
      </p:sp>
      <p:pic>
        <p:nvPicPr>
          <p:cNvPr id="279" name="Google Shape;279;g39e6e33733a_1_107" title="boy doodle.png"/>
          <p:cNvPicPr preferRelativeResize="0"/>
          <p:nvPr/>
        </p:nvPicPr>
        <p:blipFill rotWithShape="1">
          <a:blip r:embed="rId10">
            <a:alphaModFix/>
          </a:blip>
          <a:srcRect b="73713" l="0" r="85566" t="0"/>
          <a:stretch/>
        </p:blipFill>
        <p:spPr>
          <a:xfrm>
            <a:off x="-32650" y="-166569"/>
            <a:ext cx="1201949" cy="12313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g39ebdbbb8eb_0_26"/>
          <p:cNvSpPr/>
          <p:nvPr/>
        </p:nvSpPr>
        <p:spPr>
          <a:xfrm>
            <a:off x="951492" y="220126"/>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5" name="Google Shape;285;g39ebdbbb8eb_0_26" title="girl doodle.png"/>
          <p:cNvPicPr preferRelativeResize="0"/>
          <p:nvPr/>
        </p:nvPicPr>
        <p:blipFill rotWithShape="1">
          <a:blip r:embed="rId4">
            <a:alphaModFix/>
          </a:blip>
          <a:srcRect b="73307" l="0" r="85190" t="0"/>
          <a:stretch/>
        </p:blipFill>
        <p:spPr>
          <a:xfrm>
            <a:off x="1111" y="-168668"/>
            <a:ext cx="1250198" cy="1267526"/>
          </a:xfrm>
          <a:prstGeom prst="rect">
            <a:avLst/>
          </a:prstGeom>
          <a:noFill/>
          <a:ln>
            <a:noFill/>
          </a:ln>
        </p:spPr>
      </p:pic>
      <p:sp>
        <p:nvSpPr>
          <p:cNvPr id="286" name="Google Shape;286;g39ebdbbb8eb_0_26"/>
          <p:cNvSpPr txBox="1"/>
          <p:nvPr>
            <p:ph type="title"/>
          </p:nvPr>
        </p:nvSpPr>
        <p:spPr>
          <a:xfrm>
            <a:off x="1251300" y="183575"/>
            <a:ext cx="7570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US" sz="2020">
                <a:latin typeface="Roboto Serif"/>
                <a:ea typeface="Roboto Serif"/>
                <a:cs typeface="Roboto Serif"/>
                <a:sym typeface="Roboto Serif"/>
              </a:rPr>
              <a:t>CRY America Contacts, Website &amp; Social Handles </a:t>
            </a:r>
            <a:endParaRPr b="1" sz="2020">
              <a:latin typeface="Roboto Serif"/>
              <a:ea typeface="Roboto Serif"/>
              <a:cs typeface="Roboto Serif"/>
              <a:sym typeface="Roboto Serif"/>
            </a:endParaRPr>
          </a:p>
        </p:txBody>
      </p:sp>
      <p:sp>
        <p:nvSpPr>
          <p:cNvPr id="287" name="Google Shape;287;g39ebdbbb8eb_0_26"/>
          <p:cNvSpPr txBox="1"/>
          <p:nvPr>
            <p:ph idx="1" type="body"/>
          </p:nvPr>
        </p:nvSpPr>
        <p:spPr>
          <a:xfrm>
            <a:off x="355375" y="835875"/>
            <a:ext cx="8609100" cy="4307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D806"/>
              </a:buClr>
              <a:buSzPts val="1800"/>
              <a:buFont typeface="Calibri"/>
              <a:buChar char="●"/>
            </a:pPr>
            <a:r>
              <a:rPr lang="en-US">
                <a:solidFill>
                  <a:schemeClr val="dk1"/>
                </a:solidFill>
                <a:latin typeface="Calibri"/>
                <a:ea typeface="Calibri"/>
                <a:cs typeface="Calibri"/>
                <a:sym typeface="Calibri"/>
              </a:rPr>
              <a:t>CRY America Contacts </a:t>
            </a:r>
            <a:endParaRPr>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General Queries:</a:t>
            </a:r>
            <a:r>
              <a:rPr lang="en-US" sz="1700" u="sng">
                <a:solidFill>
                  <a:srgbClr val="0000FF"/>
                </a:solidFill>
                <a:latin typeface="Calibri"/>
                <a:ea typeface="Calibri"/>
                <a:cs typeface="Calibri"/>
                <a:sym typeface="Calibri"/>
              </a:rPr>
              <a:t> </a:t>
            </a:r>
            <a:r>
              <a:rPr lang="en-US" sz="1700" u="sng">
                <a:solidFill>
                  <a:srgbClr val="0000FF"/>
                </a:solidFill>
                <a:latin typeface="Calibri"/>
                <a:ea typeface="Calibri"/>
                <a:cs typeface="Calibri"/>
                <a:sym typeface="Calibri"/>
                <a:hlinkClick r:id="rId5">
                  <a:extLst>
                    <a:ext uri="{A12FA001-AC4F-418D-AE19-62706E023703}">
                      <ahyp:hlinkClr val="tx"/>
                    </a:ext>
                  </a:extLst>
                </a:hlinkClick>
              </a:rPr>
              <a:t>support@cryamerica.org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Volunteer Engagement: </a:t>
            </a:r>
            <a:r>
              <a:rPr lang="en-US" sz="1700" u="sng">
                <a:solidFill>
                  <a:srgbClr val="0000FF"/>
                </a:solidFill>
                <a:latin typeface="Calibri"/>
                <a:ea typeface="Calibri"/>
                <a:cs typeface="Calibri"/>
                <a:sym typeface="Calibri"/>
                <a:hlinkClick r:id="rId6">
                  <a:extLst>
                    <a:ext uri="{A12FA001-AC4F-418D-AE19-62706E023703}">
                      <ahyp:hlinkClr val="tx"/>
                    </a:ext>
                  </a:extLst>
                </a:hlinkClick>
              </a:rPr>
              <a:t>volunteers@cryamerica.org</a:t>
            </a:r>
            <a:r>
              <a:rPr lang="en-US" sz="1700" u="sng">
                <a:solidFill>
                  <a:srgbClr val="0000FF"/>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Donation &amp; Event Sponsorships:</a:t>
            </a:r>
            <a:r>
              <a:rPr lang="en-US" sz="1700" u="sng">
                <a:solidFill>
                  <a:srgbClr val="0000FF"/>
                </a:solidFill>
                <a:latin typeface="Calibri"/>
                <a:ea typeface="Calibri"/>
                <a:cs typeface="Calibri"/>
                <a:sym typeface="Calibri"/>
              </a:rPr>
              <a:t> </a:t>
            </a:r>
            <a:r>
              <a:rPr lang="en-US" sz="1700" u="sng">
                <a:solidFill>
                  <a:srgbClr val="0000FF"/>
                </a:solidFill>
                <a:latin typeface="Calibri"/>
                <a:ea typeface="Calibri"/>
                <a:cs typeface="Calibri"/>
                <a:sym typeface="Calibri"/>
                <a:hlinkClick r:id="rId7">
                  <a:extLst>
                    <a:ext uri="{A12FA001-AC4F-418D-AE19-62706E023703}">
                      <ahyp:hlinkClr val="tx"/>
                    </a:ext>
                  </a:extLst>
                </a:hlinkClick>
              </a:rPr>
              <a:t>patrick.bocco@cryamerica.org</a:t>
            </a:r>
            <a:r>
              <a:rPr lang="en-US" sz="1700" u="sng">
                <a:solidFill>
                  <a:srgbClr val="0000FF"/>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Accounts &amp; Matching: </a:t>
            </a:r>
            <a:r>
              <a:rPr lang="en-US" sz="1700" u="sng">
                <a:solidFill>
                  <a:srgbClr val="0000FF"/>
                </a:solidFill>
                <a:latin typeface="Calibri"/>
                <a:ea typeface="Calibri"/>
                <a:cs typeface="Calibri"/>
                <a:sym typeface="Calibri"/>
                <a:hlinkClick r:id="rId8">
                  <a:extLst>
                    <a:ext uri="{A12FA001-AC4F-418D-AE19-62706E023703}">
                      <ahyp:hlinkClr val="tx"/>
                    </a:ext>
                  </a:extLst>
                </a:hlinkClick>
              </a:rPr>
              <a:t>accounts@cryamerica.org</a:t>
            </a:r>
            <a:r>
              <a:rPr lang="en-US" sz="1700" u="sng">
                <a:solidFill>
                  <a:srgbClr val="0000FF"/>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rgbClr val="FFD806"/>
              </a:buClr>
              <a:buSzPts val="1800"/>
              <a:buFont typeface="Calibri"/>
              <a:buChar char="●"/>
            </a:pPr>
            <a:r>
              <a:rPr lang="en-US">
                <a:solidFill>
                  <a:schemeClr val="dk1"/>
                </a:solidFill>
                <a:latin typeface="Calibri"/>
                <a:ea typeface="Calibri"/>
                <a:cs typeface="Calibri"/>
                <a:sym typeface="Calibri"/>
              </a:rPr>
              <a:t>CRY America Websites </a:t>
            </a:r>
            <a:endParaRPr>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CRY America Website:</a:t>
            </a:r>
            <a:r>
              <a:rPr lang="en-US" sz="1700" u="sng">
                <a:solidFill>
                  <a:srgbClr val="0000FF"/>
                </a:solidFill>
                <a:latin typeface="Calibri"/>
                <a:ea typeface="Calibri"/>
                <a:cs typeface="Calibri"/>
                <a:sym typeface="Calibri"/>
              </a:rPr>
              <a:t> </a:t>
            </a:r>
            <a:r>
              <a:rPr lang="en-US" sz="1700" u="sng">
                <a:solidFill>
                  <a:srgbClr val="0000FF"/>
                </a:solidFill>
                <a:latin typeface="Calibri"/>
                <a:ea typeface="Calibri"/>
                <a:cs typeface="Calibri"/>
                <a:sym typeface="Calibri"/>
                <a:hlinkClick r:id="rId9">
                  <a:extLst>
                    <a:ext uri="{A12FA001-AC4F-418D-AE19-62706E023703}">
                      <ahyp:hlinkClr val="tx"/>
                    </a:ext>
                  </a:extLst>
                </a:hlinkClick>
              </a:rPr>
              <a:t>cryamerica.org</a:t>
            </a:r>
            <a:r>
              <a:rPr lang="en-US" sz="1700" u="sng">
                <a:solidFill>
                  <a:srgbClr val="0000FF"/>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CRY Gala’s: </a:t>
            </a:r>
            <a:r>
              <a:rPr lang="en-US" sz="1700" u="sng">
                <a:solidFill>
                  <a:srgbClr val="0000FF"/>
                </a:solidFill>
                <a:latin typeface="Calibri"/>
                <a:ea typeface="Calibri"/>
                <a:cs typeface="Calibri"/>
                <a:sym typeface="Calibri"/>
                <a:hlinkClick r:id="rId10">
                  <a:extLst>
                    <a:ext uri="{A12FA001-AC4F-418D-AE19-62706E023703}">
                      <ahyp:hlinkClr val="tx"/>
                    </a:ext>
                  </a:extLst>
                </a:hlinkClick>
              </a:rPr>
              <a:t>https://cryamerica.org/site/events/upcoming-dinners.html</a:t>
            </a:r>
            <a:r>
              <a:rPr lang="en-US" sz="17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CRY Volunteer Events: </a:t>
            </a:r>
            <a:r>
              <a:rPr lang="en-US" sz="1700" u="sng">
                <a:solidFill>
                  <a:srgbClr val="0000FF"/>
                </a:solidFill>
                <a:latin typeface="Calibri"/>
                <a:ea typeface="Calibri"/>
                <a:cs typeface="Calibri"/>
                <a:sym typeface="Calibri"/>
                <a:hlinkClick r:id="rId11">
                  <a:extLst>
                    <a:ext uri="{A12FA001-AC4F-418D-AE19-62706E023703}">
                      <ahyp:hlinkClr val="tx"/>
                    </a:ext>
                  </a:extLst>
                </a:hlinkClick>
              </a:rPr>
              <a:t>https://events.cryamerica.org/event-category/crywalk/</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rgbClr val="FFD806"/>
              </a:buClr>
              <a:buSzPts val="1800"/>
              <a:buFont typeface="Calibri"/>
              <a:buChar char="●"/>
            </a:pPr>
            <a:r>
              <a:rPr lang="en-US">
                <a:solidFill>
                  <a:schemeClr val="dk1"/>
                </a:solidFill>
                <a:latin typeface="Calibri"/>
                <a:ea typeface="Calibri"/>
                <a:cs typeface="Calibri"/>
                <a:sym typeface="Calibri"/>
              </a:rPr>
              <a:t>CRY America Social Media Handles: </a:t>
            </a:r>
            <a:endParaRPr>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CRY America LinkedIn: </a:t>
            </a:r>
            <a:r>
              <a:rPr lang="en-US" sz="1700" u="sng">
                <a:solidFill>
                  <a:srgbClr val="0000FF"/>
                </a:solidFill>
                <a:latin typeface="Calibri"/>
                <a:ea typeface="Calibri"/>
                <a:cs typeface="Calibri"/>
                <a:sym typeface="Calibri"/>
                <a:hlinkClick r:id="rId12">
                  <a:extLst>
                    <a:ext uri="{A12FA001-AC4F-418D-AE19-62706E023703}">
                      <ahyp:hlinkClr val="tx"/>
                    </a:ext>
                  </a:extLst>
                </a:hlinkClick>
              </a:rPr>
              <a:t>https://www.linkedin.com/company/1075339/admin/</a:t>
            </a:r>
            <a:r>
              <a:rPr lang="en-US" sz="17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Facebook: </a:t>
            </a:r>
            <a:r>
              <a:rPr lang="en-US" sz="1700" u="sng">
                <a:solidFill>
                  <a:srgbClr val="0000FF"/>
                </a:solidFill>
                <a:latin typeface="Calibri"/>
                <a:ea typeface="Calibri"/>
                <a:cs typeface="Calibri"/>
                <a:sym typeface="Calibri"/>
                <a:hlinkClick r:id="rId13">
                  <a:extLst>
                    <a:ext uri="{A12FA001-AC4F-418D-AE19-62706E023703}">
                      <ahyp:hlinkClr val="tx"/>
                    </a:ext>
                  </a:extLst>
                </a:hlinkClick>
              </a:rPr>
              <a:t>https://www.facebook.com/america.cry</a:t>
            </a:r>
            <a:r>
              <a:rPr lang="en-US" sz="17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rgbClr val="FFD806"/>
              </a:buClr>
              <a:buSzPts val="1800"/>
              <a:buFont typeface="Calibri"/>
              <a:buChar char="○"/>
            </a:pPr>
            <a:r>
              <a:rPr lang="en-US" sz="1800">
                <a:solidFill>
                  <a:schemeClr val="dk1"/>
                </a:solidFill>
                <a:latin typeface="Calibri"/>
                <a:ea typeface="Calibri"/>
                <a:cs typeface="Calibri"/>
                <a:sym typeface="Calibri"/>
              </a:rPr>
              <a:t>Instagram: </a:t>
            </a:r>
            <a:r>
              <a:rPr lang="en-US" sz="1700" u="sng">
                <a:solidFill>
                  <a:srgbClr val="0000FF"/>
                </a:solidFill>
                <a:latin typeface="Calibri"/>
                <a:ea typeface="Calibri"/>
                <a:cs typeface="Calibri"/>
                <a:sym typeface="Calibri"/>
                <a:hlinkClick r:id="rId14">
                  <a:extLst>
                    <a:ext uri="{A12FA001-AC4F-418D-AE19-62706E023703}">
                      <ahyp:hlinkClr val="tx"/>
                    </a:ext>
                  </a:extLst>
                </a:hlinkClick>
              </a:rPr>
              <a:t>https://www.instagram.com/cry.america/</a:t>
            </a:r>
            <a:r>
              <a:rPr lang="en-US" sz="1700">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p3"/>
          <p:cNvSpPr/>
          <p:nvPr/>
        </p:nvSpPr>
        <p:spPr>
          <a:xfrm>
            <a:off x="881750" y="211117"/>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 name="Google Shape;70;p3" title="boy doodle.png"/>
          <p:cNvPicPr preferRelativeResize="0"/>
          <p:nvPr/>
        </p:nvPicPr>
        <p:blipFill rotWithShape="1">
          <a:blip r:embed="rId4">
            <a:alphaModFix/>
          </a:blip>
          <a:srcRect b="72029" l="0" r="83204" t="0"/>
          <a:stretch/>
        </p:blipFill>
        <p:spPr>
          <a:xfrm>
            <a:off x="-27025" y="-182202"/>
            <a:ext cx="1398624" cy="1310226"/>
          </a:xfrm>
          <a:prstGeom prst="rect">
            <a:avLst/>
          </a:prstGeom>
          <a:noFill/>
          <a:ln>
            <a:noFill/>
          </a:ln>
        </p:spPr>
      </p:pic>
      <p:sp>
        <p:nvSpPr>
          <p:cNvPr id="71" name="Google Shape;71;p3"/>
          <p:cNvSpPr txBox="1"/>
          <p:nvPr/>
        </p:nvSpPr>
        <p:spPr>
          <a:xfrm>
            <a:off x="1371600" y="59419"/>
            <a:ext cx="34290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rgbClr val="000000"/>
                </a:solidFill>
                <a:latin typeface="Roboto Serif"/>
                <a:ea typeface="Roboto Serif"/>
                <a:cs typeface="Roboto Serif"/>
                <a:sym typeface="Roboto Serif"/>
              </a:rPr>
              <a:t>CRY</a:t>
            </a:r>
            <a:r>
              <a:rPr b="1" i="0" lang="en-US" sz="2000" u="none" cap="none" strike="noStrike">
                <a:solidFill>
                  <a:srgbClr val="000000"/>
                </a:solidFill>
                <a:latin typeface="Roboto Serif"/>
                <a:ea typeface="Roboto Serif"/>
                <a:cs typeface="Roboto Serif"/>
                <a:sym typeface="Roboto Serif"/>
              </a:rPr>
              <a:t> America Overview</a:t>
            </a:r>
            <a:endParaRPr b="1" i="0" sz="2000" u="none" cap="none" strike="noStrike">
              <a:solidFill>
                <a:srgbClr val="000000"/>
              </a:solidFill>
              <a:latin typeface="Roboto Serif"/>
              <a:ea typeface="Roboto Serif"/>
              <a:cs typeface="Roboto Serif"/>
              <a:sym typeface="Roboto Serif"/>
            </a:endParaRPr>
          </a:p>
        </p:txBody>
      </p:sp>
      <p:sp>
        <p:nvSpPr>
          <p:cNvPr id="72" name="Google Shape;72;p3"/>
          <p:cNvSpPr txBox="1"/>
          <p:nvPr/>
        </p:nvSpPr>
        <p:spPr>
          <a:xfrm>
            <a:off x="321502" y="1016378"/>
            <a:ext cx="6747600" cy="38889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CRY America is driven by its vision of a just world in which all children have equal opportunities - regardless of gender, class, caste, faith, color, race, ethnicity, physical &amp; mental ability - to develop to their full potential &amp; realize their dreams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9900"/>
              </a:solidFill>
              <a:latin typeface="Calibri"/>
              <a:ea typeface="Calibri"/>
              <a:cs typeface="Calibri"/>
              <a:sym typeface="Calibri"/>
            </a:endParaRPr>
          </a:p>
          <a:p>
            <a:pPr indent="-342900" lvl="0" marL="34290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Supported Projects work with children, their parents &amp; communities in rural, tribal &amp; urban areas on the issues of education, healthcare, protection from child labor, child marriage and gender discrimination</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9900"/>
              </a:solidFill>
              <a:latin typeface="Calibri"/>
              <a:ea typeface="Calibri"/>
              <a:cs typeface="Calibri"/>
              <a:sym typeface="Calibri"/>
            </a:endParaRPr>
          </a:p>
          <a:p>
            <a:pPr indent="-342900" lvl="0" marL="34290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CRY America’s strength lies in its donors, volunteers &amp; project partners who have come together to change the situation of underprivileged children. </a:t>
            </a:r>
            <a:endParaRPr b="0" i="0" sz="18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Calibri"/>
                <a:ea typeface="Calibri"/>
                <a:cs typeface="Calibri"/>
                <a:sym typeface="Calibri"/>
              </a:rPr>
            </a:br>
            <a:br>
              <a:rPr b="0" i="0" lang="en-US" sz="1800" u="none" cap="none" strike="noStrike">
                <a:solidFill>
                  <a:srgbClr val="000000"/>
                </a:solidFill>
                <a:latin typeface="Calibri"/>
                <a:ea typeface="Calibri"/>
                <a:cs typeface="Calibri"/>
                <a:sym typeface="Calibri"/>
              </a:rPr>
            </a:br>
            <a:endParaRPr b="0" i="0" sz="1800" u="none" cap="none" strike="noStrike">
              <a:solidFill>
                <a:schemeClr val="dk2"/>
              </a:solidFill>
              <a:latin typeface="Calibri"/>
              <a:ea typeface="Calibri"/>
              <a:cs typeface="Calibri"/>
              <a:sym typeface="Calibri"/>
            </a:endParaRPr>
          </a:p>
        </p:txBody>
      </p:sp>
      <p:pic>
        <p:nvPicPr>
          <p:cNvPr id="73" name="Google Shape;73;p3"/>
          <p:cNvPicPr preferRelativeResize="0"/>
          <p:nvPr/>
        </p:nvPicPr>
        <p:blipFill rotWithShape="1">
          <a:blip r:embed="rId5">
            <a:alphaModFix/>
          </a:blip>
          <a:srcRect b="0" l="0" r="0" t="0"/>
          <a:stretch/>
        </p:blipFill>
        <p:spPr>
          <a:xfrm>
            <a:off x="6375478" y="-32657"/>
            <a:ext cx="3429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4"/>
          <p:cNvSpPr/>
          <p:nvPr/>
        </p:nvSpPr>
        <p:spPr>
          <a:xfrm>
            <a:off x="881750" y="195483"/>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 name="Google Shape;79;p4" title="girl doodle.png"/>
          <p:cNvPicPr preferRelativeResize="0"/>
          <p:nvPr/>
        </p:nvPicPr>
        <p:blipFill rotWithShape="1">
          <a:blip r:embed="rId4">
            <a:alphaModFix/>
          </a:blip>
          <a:srcRect b="72483" l="0" r="85190" t="0"/>
          <a:stretch/>
        </p:blipFill>
        <p:spPr>
          <a:xfrm>
            <a:off x="-16325" y="-169661"/>
            <a:ext cx="1250198" cy="1306625"/>
          </a:xfrm>
          <a:prstGeom prst="rect">
            <a:avLst/>
          </a:prstGeom>
          <a:noFill/>
          <a:ln>
            <a:noFill/>
          </a:ln>
        </p:spPr>
      </p:pic>
      <p:sp>
        <p:nvSpPr>
          <p:cNvPr id="80" name="Google Shape;80;p4"/>
          <p:cNvSpPr txBox="1"/>
          <p:nvPr/>
        </p:nvSpPr>
        <p:spPr>
          <a:xfrm>
            <a:off x="1371599" y="75744"/>
            <a:ext cx="18207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000" u="none" cap="none" strike="noStrike">
                <a:solidFill>
                  <a:srgbClr val="000000"/>
                </a:solidFill>
                <a:latin typeface="Roboto Serif"/>
                <a:ea typeface="Roboto Serif"/>
                <a:cs typeface="Roboto Serif"/>
                <a:sym typeface="Roboto Serif"/>
              </a:rPr>
              <a:t>Our Vision</a:t>
            </a:r>
            <a:endParaRPr b="1" i="0" sz="1800" u="none" cap="none" strike="noStrike">
              <a:solidFill>
                <a:srgbClr val="000000"/>
              </a:solidFill>
              <a:latin typeface="Roboto Serif"/>
              <a:ea typeface="Roboto Serif"/>
              <a:cs typeface="Roboto Serif"/>
              <a:sym typeface="Roboto Serif"/>
            </a:endParaRPr>
          </a:p>
        </p:txBody>
      </p:sp>
      <p:sp>
        <p:nvSpPr>
          <p:cNvPr id="81" name="Google Shape;81;p4"/>
          <p:cNvSpPr txBox="1"/>
          <p:nvPr/>
        </p:nvSpPr>
        <p:spPr>
          <a:xfrm>
            <a:off x="359225" y="1246397"/>
            <a:ext cx="6711000" cy="1134196"/>
          </a:xfrm>
          <a:prstGeom prst="rect">
            <a:avLst/>
          </a:prstGeom>
          <a:noFill/>
          <a:ln>
            <a:noFill/>
          </a:ln>
        </p:spPr>
        <p:txBody>
          <a:bodyPr anchorCtr="0" anchor="t" bIns="45700" lIns="91425" spcFirstLastPara="1" rIns="91425" wrap="square" tIns="45700">
            <a:noAutofit/>
          </a:bodyPr>
          <a:lstStyle/>
          <a:p>
            <a:pPr indent="0" lvl="0" marL="127000" marR="0" rtl="0" algn="l">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 happy, healthy &amp; creative child whose rights are protected &amp; honored in a society that is built on respect for dignity &amp; justice for all.</a:t>
            </a:r>
            <a:endParaRPr b="0" i="0" sz="1800" u="none" cap="none" strike="noStrike">
              <a:solidFill>
                <a:srgbClr val="000000"/>
              </a:solidFill>
              <a:latin typeface="Calibri"/>
              <a:ea typeface="Calibri"/>
              <a:cs typeface="Calibri"/>
              <a:sym typeface="Calibri"/>
            </a:endParaRPr>
          </a:p>
        </p:txBody>
      </p:sp>
      <p:sp>
        <p:nvSpPr>
          <p:cNvPr id="82" name="Google Shape;82;p4"/>
          <p:cNvSpPr txBox="1"/>
          <p:nvPr/>
        </p:nvSpPr>
        <p:spPr>
          <a:xfrm>
            <a:off x="539975" y="2347724"/>
            <a:ext cx="48171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2000" u="none" cap="none" strike="noStrike">
                <a:solidFill>
                  <a:srgbClr val="000000"/>
                </a:solidFill>
                <a:latin typeface="Roboto Serif"/>
                <a:ea typeface="Roboto Serif"/>
                <a:cs typeface="Roboto Serif"/>
                <a:sym typeface="Roboto Serif"/>
              </a:rPr>
              <a:t>  Our Mission</a:t>
            </a:r>
            <a:endParaRPr b="1" i="0" sz="2000" u="none" cap="none" strike="noStrike">
              <a:solidFill>
                <a:srgbClr val="000000"/>
              </a:solidFill>
              <a:latin typeface="Roboto Serif"/>
              <a:ea typeface="Roboto Serif"/>
              <a:cs typeface="Roboto Serif"/>
              <a:sym typeface="Roboto Serif"/>
            </a:endParaRPr>
          </a:p>
        </p:txBody>
      </p:sp>
      <p:sp>
        <p:nvSpPr>
          <p:cNvPr id="83" name="Google Shape;83;p4"/>
          <p:cNvSpPr txBox="1"/>
          <p:nvPr/>
        </p:nvSpPr>
        <p:spPr>
          <a:xfrm>
            <a:off x="539969" y="3060105"/>
            <a:ext cx="57741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To enable people to take responsibility for the situation of the deprived child, especially Indian, and so motivate them to confront the situation through collective action thereby giving the child and themselves an opportunity to realise their full potential</a:t>
            </a:r>
            <a:endParaRPr b="0" i="0" sz="1600" u="none" cap="none" strike="noStrike">
              <a:solidFill>
                <a:srgbClr val="000000"/>
              </a:solidFill>
              <a:latin typeface="Arial"/>
              <a:ea typeface="Arial"/>
              <a:cs typeface="Arial"/>
              <a:sym typeface="Arial"/>
            </a:endParaRPr>
          </a:p>
        </p:txBody>
      </p:sp>
      <p:pic>
        <p:nvPicPr>
          <p:cNvPr id="84" name="Google Shape;84;p4"/>
          <p:cNvPicPr preferRelativeResize="0"/>
          <p:nvPr/>
        </p:nvPicPr>
        <p:blipFill rotWithShape="1">
          <a:blip r:embed="rId5">
            <a:alphaModFix/>
          </a:blip>
          <a:srcRect b="30161" l="0" r="0" t="0"/>
          <a:stretch/>
        </p:blipFill>
        <p:spPr>
          <a:xfrm>
            <a:off x="5919387" y="1514444"/>
            <a:ext cx="3429000" cy="359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5"/>
          <p:cNvSpPr/>
          <p:nvPr/>
        </p:nvSpPr>
        <p:spPr>
          <a:xfrm>
            <a:off x="881750" y="195483"/>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 name="Google Shape;90;p5" title="boy doodle.png"/>
          <p:cNvPicPr preferRelativeResize="0"/>
          <p:nvPr/>
        </p:nvPicPr>
        <p:blipFill rotWithShape="1">
          <a:blip r:embed="rId4">
            <a:alphaModFix/>
          </a:blip>
          <a:srcRect b="74437" l="0" r="84791" t="0"/>
          <a:stretch/>
        </p:blipFill>
        <p:spPr>
          <a:xfrm>
            <a:off x="-48284" y="-174045"/>
            <a:ext cx="1266523" cy="1197426"/>
          </a:xfrm>
          <a:prstGeom prst="rect">
            <a:avLst/>
          </a:prstGeom>
          <a:noFill/>
          <a:ln>
            <a:noFill/>
          </a:ln>
        </p:spPr>
      </p:pic>
      <p:sp>
        <p:nvSpPr>
          <p:cNvPr id="91" name="Google Shape;91;p5"/>
          <p:cNvSpPr txBox="1"/>
          <p:nvPr/>
        </p:nvSpPr>
        <p:spPr>
          <a:xfrm>
            <a:off x="1371600" y="75744"/>
            <a:ext cx="2358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Child Rights</a:t>
            </a:r>
            <a:endParaRPr b="1" i="0" sz="2000" u="none" cap="none" strike="noStrike">
              <a:solidFill>
                <a:srgbClr val="000000"/>
              </a:solidFill>
              <a:latin typeface="Roboto Serif"/>
              <a:ea typeface="Roboto Serif"/>
              <a:cs typeface="Roboto Serif"/>
              <a:sym typeface="Roboto Serif"/>
            </a:endParaRPr>
          </a:p>
        </p:txBody>
      </p:sp>
      <p:sp>
        <p:nvSpPr>
          <p:cNvPr id="92" name="Google Shape;92;p5"/>
          <p:cNvSpPr txBox="1"/>
          <p:nvPr/>
        </p:nvSpPr>
        <p:spPr>
          <a:xfrm>
            <a:off x="261264" y="960829"/>
            <a:ext cx="6399600" cy="35922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In 1989, the UN defined its Charter of Child Rights which specifies that every child has the right to</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40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Survival – life, health, nutrition, name &amp;  nationality</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40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Development – education, recreation, leisure</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40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Protection - from child labor, child marriage, child abuse &amp; gender discrimination </a:t>
            </a:r>
            <a:endParaRPr b="0" i="0" sz="1800" u="none" cap="none" strike="noStrike">
              <a:solidFill>
                <a:srgbClr val="FF9900"/>
              </a:solidFill>
              <a:latin typeface="Calibri"/>
              <a:ea typeface="Calibri"/>
              <a:cs typeface="Calibri"/>
              <a:sym typeface="Calibri"/>
            </a:endParaRPr>
          </a:p>
          <a:p>
            <a:pPr indent="-355600" lvl="1" marL="800100" marR="0" rtl="0" algn="l">
              <a:lnSpc>
                <a:spcPct val="100000"/>
              </a:lnSpc>
              <a:spcBef>
                <a:spcPts val="40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Participation – expression, information, thought and religion</a:t>
            </a:r>
            <a:endParaRPr b="0" i="0" sz="1800" u="none" cap="none" strike="noStrike">
              <a:solidFill>
                <a:srgbClr val="000000"/>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342900" lvl="1" marL="342900" marR="0" rtl="0" algn="l">
              <a:lnSpc>
                <a:spcPct val="100000"/>
              </a:lnSpc>
              <a:spcBef>
                <a:spcPts val="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India is a signatory to this convention, as are 191 other countries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93" name="Google Shape;93;p5" title="3.png"/>
          <p:cNvPicPr preferRelativeResize="0"/>
          <p:nvPr/>
        </p:nvPicPr>
        <p:blipFill rotWithShape="1">
          <a:blip r:embed="rId5">
            <a:alphaModFix/>
          </a:blip>
          <a:srcRect b="21017" l="0" r="38642" t="0"/>
          <a:stretch/>
        </p:blipFill>
        <p:spPr>
          <a:xfrm>
            <a:off x="5966085" y="1064791"/>
            <a:ext cx="3145824" cy="4049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6"/>
          <p:cNvSpPr/>
          <p:nvPr/>
        </p:nvSpPr>
        <p:spPr>
          <a:xfrm>
            <a:off x="881750" y="195483"/>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 name="Google Shape;99;p6" title="girl doodle.png"/>
          <p:cNvPicPr preferRelativeResize="0"/>
          <p:nvPr/>
        </p:nvPicPr>
        <p:blipFill rotWithShape="1">
          <a:blip r:embed="rId4">
            <a:alphaModFix/>
          </a:blip>
          <a:srcRect b="73514" l="0" r="85700" t="0"/>
          <a:stretch/>
        </p:blipFill>
        <p:spPr>
          <a:xfrm>
            <a:off x="-31959" y="-185295"/>
            <a:ext cx="1207152" cy="1257649"/>
          </a:xfrm>
          <a:prstGeom prst="rect">
            <a:avLst/>
          </a:prstGeom>
          <a:noFill/>
          <a:ln>
            <a:noFill/>
          </a:ln>
        </p:spPr>
      </p:pic>
      <p:sp>
        <p:nvSpPr>
          <p:cNvPr id="100" name="Google Shape;100;p6"/>
          <p:cNvSpPr txBox="1"/>
          <p:nvPr/>
        </p:nvSpPr>
        <p:spPr>
          <a:xfrm>
            <a:off x="1426875" y="83175"/>
            <a:ext cx="5519700" cy="672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Issues Supported by CRY America</a:t>
            </a:r>
            <a:endParaRPr b="1" i="0" sz="2000" u="none" cap="none" strike="noStrike">
              <a:solidFill>
                <a:srgbClr val="000000"/>
              </a:solidFill>
              <a:latin typeface="Roboto Serif"/>
              <a:ea typeface="Roboto Serif"/>
              <a:cs typeface="Roboto Serif"/>
              <a:sym typeface="Roboto Serif"/>
            </a:endParaRPr>
          </a:p>
        </p:txBody>
      </p:sp>
      <p:sp>
        <p:nvSpPr>
          <p:cNvPr id="101" name="Google Shape;101;p6"/>
          <p:cNvSpPr txBox="1"/>
          <p:nvPr/>
        </p:nvSpPr>
        <p:spPr>
          <a:xfrm>
            <a:off x="457196" y="1055352"/>
            <a:ext cx="6825300" cy="359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We focus on the rights of underprivileged children across segments</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Street children</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Girl children</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Child laborers</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Children of commercial sex workers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Child abuse</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Physically &amp; mentally challenged children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Children in institutions </a:t>
            </a:r>
            <a:endParaRPr b="0" i="0" sz="1800" u="none" cap="none" strike="noStrike">
              <a:solidFill>
                <a:srgbClr val="FF99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800"/>
              <a:buFont typeface="Calibri"/>
              <a:buChar char="▪"/>
            </a:pPr>
            <a:r>
              <a:rPr b="0" i="0" lang="en-US" sz="1800" u="none" cap="none" strike="noStrike">
                <a:solidFill>
                  <a:srgbClr val="000000"/>
                </a:solidFill>
                <a:latin typeface="Calibri"/>
                <a:ea typeface="Calibri"/>
                <a:cs typeface="Calibri"/>
                <a:sym typeface="Calibri"/>
              </a:rPr>
              <a:t>Children affected by disasters</a:t>
            </a:r>
            <a:endParaRPr b="0" i="0" sz="18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102" name="Google Shape;102;p6" title="CW0A9501.png"/>
          <p:cNvPicPr preferRelativeResize="0"/>
          <p:nvPr/>
        </p:nvPicPr>
        <p:blipFill rotWithShape="1">
          <a:blip r:embed="rId5">
            <a:alphaModFix/>
          </a:blip>
          <a:srcRect b="0" l="31777" r="0" t="0"/>
          <a:stretch/>
        </p:blipFill>
        <p:spPr>
          <a:xfrm flipH="1">
            <a:off x="7147921" y="1055341"/>
            <a:ext cx="1959476" cy="40566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 name="Shape 106"/>
        <p:cNvGrpSpPr/>
        <p:nvPr/>
      </p:nvGrpSpPr>
      <p:grpSpPr>
        <a:xfrm>
          <a:off x="0" y="0"/>
          <a:ext cx="0" cy="0"/>
          <a:chOff x="0" y="0"/>
          <a:chExt cx="0" cy="0"/>
        </a:xfrm>
      </p:grpSpPr>
      <p:sp>
        <p:nvSpPr>
          <p:cNvPr id="107" name="Google Shape;107;p7"/>
          <p:cNvSpPr/>
          <p:nvPr/>
        </p:nvSpPr>
        <p:spPr>
          <a:xfrm>
            <a:off x="1269124" y="1137357"/>
            <a:ext cx="6227400" cy="357300"/>
          </a:xfrm>
          <a:prstGeom prst="rect">
            <a:avLst/>
          </a:prstGeom>
          <a:solidFill>
            <a:srgbClr val="FFD80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08" name="Google Shape;108;p7"/>
          <p:cNvSpPr/>
          <p:nvPr/>
        </p:nvSpPr>
        <p:spPr>
          <a:xfrm>
            <a:off x="881750" y="195483"/>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p7" title="boy doodle.png"/>
          <p:cNvPicPr preferRelativeResize="0"/>
          <p:nvPr/>
        </p:nvPicPr>
        <p:blipFill rotWithShape="1">
          <a:blip r:embed="rId4">
            <a:alphaModFix/>
          </a:blip>
          <a:srcRect b="71229" l="0" r="85282" t="0"/>
          <a:stretch/>
        </p:blipFill>
        <p:spPr>
          <a:xfrm>
            <a:off x="-24775" y="-166569"/>
            <a:ext cx="1225627" cy="1347700"/>
          </a:xfrm>
          <a:prstGeom prst="rect">
            <a:avLst/>
          </a:prstGeom>
          <a:noFill/>
          <a:ln>
            <a:noFill/>
          </a:ln>
        </p:spPr>
      </p:pic>
      <p:sp>
        <p:nvSpPr>
          <p:cNvPr id="110" name="Google Shape;110;p7"/>
          <p:cNvSpPr txBox="1"/>
          <p:nvPr/>
        </p:nvSpPr>
        <p:spPr>
          <a:xfrm>
            <a:off x="1371600" y="75750"/>
            <a:ext cx="45744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What Does CRY America Do?</a:t>
            </a:r>
            <a:endParaRPr b="1" i="0" sz="2000" u="none" cap="none" strike="noStrike">
              <a:solidFill>
                <a:srgbClr val="000000"/>
              </a:solidFill>
              <a:latin typeface="Roboto Serif"/>
              <a:ea typeface="Roboto Serif"/>
              <a:cs typeface="Roboto Serif"/>
              <a:sym typeface="Roboto Serif"/>
            </a:endParaRPr>
          </a:p>
        </p:txBody>
      </p:sp>
      <p:sp>
        <p:nvSpPr>
          <p:cNvPr id="111" name="Google Shape;111;p7"/>
          <p:cNvSpPr txBox="1"/>
          <p:nvPr/>
        </p:nvSpPr>
        <p:spPr>
          <a:xfrm>
            <a:off x="745053" y="993515"/>
            <a:ext cx="73815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1" i="0" lang="en-US" sz="1800" u="none" cap="none" strike="noStrike">
                <a:solidFill>
                  <a:srgbClr val="000000"/>
                </a:solidFill>
                <a:latin typeface="Roboto Serif"/>
                <a:ea typeface="Roboto Serif"/>
                <a:cs typeface="Roboto Serif"/>
                <a:sym typeface="Roboto Serif"/>
              </a:rPr>
              <a:t>CHILD RIGHTS                          &amp;                            YOU</a:t>
            </a:r>
            <a:endParaRPr b="1" i="0" sz="1800" u="none" cap="none" strike="noStrike">
              <a:solidFill>
                <a:srgbClr val="000000"/>
              </a:solidFill>
              <a:latin typeface="Roboto Serif"/>
              <a:ea typeface="Roboto Serif"/>
              <a:cs typeface="Roboto Serif"/>
              <a:sym typeface="Roboto Serif"/>
            </a:endParaRPr>
          </a:p>
        </p:txBody>
      </p:sp>
      <p:cxnSp>
        <p:nvCxnSpPr>
          <p:cNvPr id="112" name="Google Shape;112;p7"/>
          <p:cNvCxnSpPr/>
          <p:nvPr/>
        </p:nvCxnSpPr>
        <p:spPr>
          <a:xfrm flipH="1">
            <a:off x="2428572" y="1530764"/>
            <a:ext cx="7200" cy="668400"/>
          </a:xfrm>
          <a:prstGeom prst="straightConnector1">
            <a:avLst/>
          </a:prstGeom>
          <a:noFill/>
          <a:ln cap="flat" cmpd="sng" w="19050">
            <a:solidFill>
              <a:srgbClr val="1CB6B7"/>
            </a:solidFill>
            <a:prstDash val="solid"/>
            <a:round/>
            <a:headEnd len="sm" w="sm" type="none"/>
            <a:tailEnd len="med" w="med" type="triangle"/>
          </a:ln>
        </p:spPr>
      </p:cxnSp>
      <p:cxnSp>
        <p:nvCxnSpPr>
          <p:cNvPr id="113" name="Google Shape;113;p7"/>
          <p:cNvCxnSpPr/>
          <p:nvPr/>
        </p:nvCxnSpPr>
        <p:spPr>
          <a:xfrm>
            <a:off x="1505607" y="2235960"/>
            <a:ext cx="1836600" cy="0"/>
          </a:xfrm>
          <a:prstGeom prst="straightConnector1">
            <a:avLst/>
          </a:prstGeom>
          <a:noFill/>
          <a:ln cap="flat" cmpd="sng" w="19050">
            <a:solidFill>
              <a:srgbClr val="1CB6B7"/>
            </a:solidFill>
            <a:prstDash val="solid"/>
            <a:round/>
            <a:headEnd len="sm" w="sm" type="none"/>
            <a:tailEnd len="sm" w="sm" type="none"/>
          </a:ln>
        </p:spPr>
      </p:cxnSp>
      <p:cxnSp>
        <p:nvCxnSpPr>
          <p:cNvPr id="114" name="Google Shape;114;p7"/>
          <p:cNvCxnSpPr/>
          <p:nvPr/>
        </p:nvCxnSpPr>
        <p:spPr>
          <a:xfrm>
            <a:off x="1505607" y="2235960"/>
            <a:ext cx="0" cy="331200"/>
          </a:xfrm>
          <a:prstGeom prst="straightConnector1">
            <a:avLst/>
          </a:prstGeom>
          <a:noFill/>
          <a:ln cap="flat" cmpd="sng" w="19050">
            <a:solidFill>
              <a:srgbClr val="1CB6B7"/>
            </a:solidFill>
            <a:prstDash val="solid"/>
            <a:round/>
            <a:headEnd len="sm" w="sm" type="none"/>
            <a:tailEnd len="med" w="med" type="triangle"/>
          </a:ln>
        </p:spPr>
      </p:cxnSp>
      <p:cxnSp>
        <p:nvCxnSpPr>
          <p:cNvPr id="115" name="Google Shape;115;p7"/>
          <p:cNvCxnSpPr/>
          <p:nvPr/>
        </p:nvCxnSpPr>
        <p:spPr>
          <a:xfrm>
            <a:off x="3342290" y="2251594"/>
            <a:ext cx="0" cy="331200"/>
          </a:xfrm>
          <a:prstGeom prst="straightConnector1">
            <a:avLst/>
          </a:prstGeom>
          <a:noFill/>
          <a:ln cap="flat" cmpd="sng" w="19050">
            <a:solidFill>
              <a:srgbClr val="1CB6B7"/>
            </a:solidFill>
            <a:prstDash val="solid"/>
            <a:round/>
            <a:headEnd len="sm" w="sm" type="none"/>
            <a:tailEnd len="med" w="med" type="triangle"/>
          </a:ln>
        </p:spPr>
      </p:cxnSp>
      <p:sp>
        <p:nvSpPr>
          <p:cNvPr id="116" name="Google Shape;116;p7"/>
          <p:cNvSpPr txBox="1"/>
          <p:nvPr/>
        </p:nvSpPr>
        <p:spPr>
          <a:xfrm>
            <a:off x="841201" y="2578505"/>
            <a:ext cx="1225500" cy="593400"/>
          </a:xfrm>
          <a:prstGeom prst="rect">
            <a:avLst/>
          </a:prstGeom>
          <a:noFill/>
          <a:ln cap="flat" cmpd="sng" w="19050">
            <a:solidFill>
              <a:srgbClr val="1CB6B7"/>
            </a:solidFill>
            <a:prstDash val="solid"/>
            <a:round/>
            <a:headEnd len="sm" w="sm" type="none"/>
            <a:tailEnd len="sm" w="sm" type="none"/>
          </a:ln>
        </p:spPr>
        <p:txBody>
          <a:bodyPr anchorCtr="0" anchor="t" bIns="45700" lIns="91425" spcFirstLastPara="1" rIns="91425" wrap="square" tIns="45700">
            <a:noAutofit/>
          </a:bodyPr>
          <a:lstStyle/>
          <a:p>
            <a:pPr indent="0" lvl="0" marL="127000" marR="0" rtl="0" algn="ctr">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Children in need</a:t>
            </a:r>
            <a:endParaRPr b="0" i="0" sz="1800" u="none" cap="none" strike="noStrike">
              <a:solidFill>
                <a:srgbClr val="000000"/>
              </a:solidFill>
              <a:latin typeface="Calibri"/>
              <a:ea typeface="Calibri"/>
              <a:cs typeface="Calibri"/>
              <a:sym typeface="Calibri"/>
            </a:endParaRPr>
          </a:p>
        </p:txBody>
      </p:sp>
      <p:sp>
        <p:nvSpPr>
          <p:cNvPr id="117" name="Google Shape;117;p7"/>
          <p:cNvSpPr txBox="1"/>
          <p:nvPr/>
        </p:nvSpPr>
        <p:spPr>
          <a:xfrm>
            <a:off x="2547297" y="2594129"/>
            <a:ext cx="1225500" cy="593400"/>
          </a:xfrm>
          <a:prstGeom prst="rect">
            <a:avLst/>
          </a:prstGeom>
          <a:noFill/>
          <a:ln cap="flat" cmpd="sng" w="19050">
            <a:solidFill>
              <a:srgbClr val="1CB6B7"/>
            </a:solidFill>
            <a:prstDash val="solid"/>
            <a:round/>
            <a:headEnd len="sm" w="sm" type="none"/>
            <a:tailEnd len="sm" w="sm" type="none"/>
          </a:ln>
        </p:spPr>
        <p:txBody>
          <a:bodyPr anchorCtr="0" anchor="t" bIns="45700" lIns="91425" spcFirstLastPara="1" rIns="91425" wrap="square" tIns="45700">
            <a:noAutofit/>
          </a:bodyPr>
          <a:lstStyle/>
          <a:p>
            <a:pPr indent="0" lvl="0" marL="127000" marR="0" rtl="0" algn="ctr">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Project Partners</a:t>
            </a:r>
            <a:endParaRPr b="0" i="0" sz="1800" u="none" cap="none" strike="noStrike">
              <a:solidFill>
                <a:srgbClr val="000000"/>
              </a:solidFill>
              <a:latin typeface="Calibri"/>
              <a:ea typeface="Calibri"/>
              <a:cs typeface="Calibri"/>
              <a:sym typeface="Calibri"/>
            </a:endParaRPr>
          </a:p>
        </p:txBody>
      </p:sp>
      <p:cxnSp>
        <p:nvCxnSpPr>
          <p:cNvPr id="118" name="Google Shape;118;p7"/>
          <p:cNvCxnSpPr/>
          <p:nvPr/>
        </p:nvCxnSpPr>
        <p:spPr>
          <a:xfrm flipH="1">
            <a:off x="5032941" y="1515120"/>
            <a:ext cx="13800" cy="686100"/>
          </a:xfrm>
          <a:prstGeom prst="straightConnector1">
            <a:avLst/>
          </a:prstGeom>
          <a:noFill/>
          <a:ln cap="flat" cmpd="sng" w="19050">
            <a:solidFill>
              <a:srgbClr val="1CB6B7"/>
            </a:solidFill>
            <a:prstDash val="solid"/>
            <a:round/>
            <a:headEnd len="sm" w="sm" type="none"/>
            <a:tailEnd len="med" w="med" type="triangle"/>
          </a:ln>
        </p:spPr>
      </p:cxnSp>
      <p:sp>
        <p:nvSpPr>
          <p:cNvPr id="119" name="Google Shape;119;p7"/>
          <p:cNvSpPr txBox="1"/>
          <p:nvPr/>
        </p:nvSpPr>
        <p:spPr>
          <a:xfrm>
            <a:off x="4420191" y="2216853"/>
            <a:ext cx="1225500" cy="593400"/>
          </a:xfrm>
          <a:prstGeom prst="rect">
            <a:avLst/>
          </a:prstGeom>
          <a:noFill/>
          <a:ln cap="flat" cmpd="sng" w="19050">
            <a:solidFill>
              <a:srgbClr val="1CB6B7"/>
            </a:solidFill>
            <a:prstDash val="solid"/>
            <a:round/>
            <a:headEnd len="sm" w="sm" type="none"/>
            <a:tailEnd len="sm" w="sm" type="none"/>
          </a:ln>
        </p:spPr>
        <p:txBody>
          <a:bodyPr anchorCtr="0" anchor="t" bIns="45700" lIns="91425" spcFirstLastPara="1" rIns="91425" wrap="square" tIns="45700">
            <a:noAutofit/>
          </a:bodyPr>
          <a:lstStyle/>
          <a:p>
            <a:pPr indent="0" lvl="0" marL="127000" marR="0" rtl="0" algn="ctr">
              <a:lnSpc>
                <a:spcPct val="100000"/>
              </a:lnSpc>
              <a:spcBef>
                <a:spcPts val="40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CRY America</a:t>
            </a:r>
            <a:endParaRPr b="0" i="0" sz="1800" u="none" cap="none" strike="noStrike">
              <a:solidFill>
                <a:srgbClr val="000000"/>
              </a:solidFill>
              <a:latin typeface="Calibri"/>
              <a:ea typeface="Calibri"/>
              <a:cs typeface="Calibri"/>
              <a:sym typeface="Calibri"/>
            </a:endParaRPr>
          </a:p>
        </p:txBody>
      </p:sp>
      <p:cxnSp>
        <p:nvCxnSpPr>
          <p:cNvPr id="120" name="Google Shape;120;p7"/>
          <p:cNvCxnSpPr/>
          <p:nvPr/>
        </p:nvCxnSpPr>
        <p:spPr>
          <a:xfrm>
            <a:off x="7019902" y="1530764"/>
            <a:ext cx="4800" cy="637200"/>
          </a:xfrm>
          <a:prstGeom prst="straightConnector1">
            <a:avLst/>
          </a:prstGeom>
          <a:noFill/>
          <a:ln cap="flat" cmpd="sng" w="19050">
            <a:solidFill>
              <a:srgbClr val="1CB6B7"/>
            </a:solidFill>
            <a:prstDash val="solid"/>
            <a:round/>
            <a:headEnd len="sm" w="sm" type="none"/>
            <a:tailEnd len="med" w="med" type="triangle"/>
          </a:ln>
        </p:spPr>
      </p:cxnSp>
      <p:sp>
        <p:nvSpPr>
          <p:cNvPr id="121" name="Google Shape;121;p7"/>
          <p:cNvSpPr txBox="1"/>
          <p:nvPr/>
        </p:nvSpPr>
        <p:spPr>
          <a:xfrm>
            <a:off x="6256875" y="2201250"/>
            <a:ext cx="1869600" cy="2343000"/>
          </a:xfrm>
          <a:prstGeom prst="rect">
            <a:avLst/>
          </a:prstGeom>
          <a:noFill/>
          <a:ln cap="flat" cmpd="sng" w="19050">
            <a:solidFill>
              <a:srgbClr val="1CB6B7"/>
            </a:solidFill>
            <a:prstDash val="solid"/>
            <a:round/>
            <a:headEnd len="sm" w="sm" type="none"/>
            <a:tailEnd len="sm" w="sm" type="none"/>
          </a:ln>
        </p:spPr>
        <p:txBody>
          <a:bodyPr anchorCtr="0" anchor="t" bIns="45700" lIns="91425" spcFirstLastPara="1" rIns="91425" wrap="square" tIns="45700">
            <a:noAutofit/>
          </a:bodyPr>
          <a:lstStyle/>
          <a:p>
            <a:pPr indent="-298450" lvl="0" marL="412750" marR="0" rtl="0" algn="l">
              <a:lnSpc>
                <a:spcPct val="100000"/>
              </a:lnSpc>
              <a:spcBef>
                <a:spcPts val="40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Donors</a:t>
            </a:r>
            <a:endParaRPr b="0" i="0" sz="1800" u="none" cap="none" strike="noStrike">
              <a:solidFill>
                <a:srgbClr val="000000"/>
              </a:solidFill>
              <a:latin typeface="Calibri"/>
              <a:ea typeface="Calibri"/>
              <a:cs typeface="Calibri"/>
              <a:sym typeface="Calibri"/>
            </a:endParaRPr>
          </a:p>
          <a:p>
            <a:pPr indent="-298450" lvl="0" marL="412750" marR="0" rtl="0" algn="l">
              <a:lnSpc>
                <a:spcPct val="100000"/>
              </a:lnSpc>
              <a:spcBef>
                <a:spcPts val="40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Volunteers</a:t>
            </a:r>
            <a:endParaRPr b="0" i="0" sz="1800" u="none" cap="none" strike="noStrike">
              <a:solidFill>
                <a:srgbClr val="000000"/>
              </a:solidFill>
              <a:latin typeface="Calibri"/>
              <a:ea typeface="Calibri"/>
              <a:cs typeface="Calibri"/>
              <a:sym typeface="Calibri"/>
            </a:endParaRPr>
          </a:p>
          <a:p>
            <a:pPr indent="-298450" lvl="0" marL="412750" marR="0" rtl="0" algn="l">
              <a:lnSpc>
                <a:spcPct val="100000"/>
              </a:lnSpc>
              <a:spcBef>
                <a:spcPts val="40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Foundations</a:t>
            </a:r>
            <a:endParaRPr b="0" i="0" sz="1800" u="none" cap="none" strike="noStrike">
              <a:solidFill>
                <a:srgbClr val="000000"/>
              </a:solidFill>
              <a:latin typeface="Calibri"/>
              <a:ea typeface="Calibri"/>
              <a:cs typeface="Calibri"/>
              <a:sym typeface="Calibri"/>
            </a:endParaRPr>
          </a:p>
          <a:p>
            <a:pPr indent="-298450" lvl="0" marL="412750" marR="0" rtl="0" algn="l">
              <a:lnSpc>
                <a:spcPct val="100000"/>
              </a:lnSpc>
              <a:spcBef>
                <a:spcPts val="40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Corporates</a:t>
            </a:r>
            <a:endParaRPr b="0" i="0" sz="1800" u="none" cap="none" strike="noStrike">
              <a:solidFill>
                <a:srgbClr val="000000"/>
              </a:solidFill>
              <a:latin typeface="Calibri"/>
              <a:ea typeface="Calibri"/>
              <a:cs typeface="Calibri"/>
              <a:sym typeface="Calibri"/>
            </a:endParaRPr>
          </a:p>
          <a:p>
            <a:pPr indent="-298450" lvl="0" marL="412750" marR="0" rtl="0" algn="l">
              <a:lnSpc>
                <a:spcPct val="100000"/>
              </a:lnSpc>
              <a:spcBef>
                <a:spcPts val="40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Media</a:t>
            </a:r>
            <a:endParaRPr b="0" i="0" sz="1800" u="none" cap="none" strike="noStrike">
              <a:solidFill>
                <a:srgbClr val="000000"/>
              </a:solidFill>
              <a:latin typeface="Calibri"/>
              <a:ea typeface="Calibri"/>
              <a:cs typeface="Calibri"/>
              <a:sym typeface="Calibri"/>
            </a:endParaRPr>
          </a:p>
          <a:p>
            <a:pPr indent="-298450" lvl="0" marL="412750" marR="0" rtl="0" algn="l">
              <a:lnSpc>
                <a:spcPct val="100000"/>
              </a:lnSpc>
              <a:spcBef>
                <a:spcPts val="40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Public</a:t>
            </a:r>
            <a:endParaRPr b="0" i="0" sz="1800" u="none" cap="none" strike="noStrike">
              <a:solidFill>
                <a:srgbClr val="000000"/>
              </a:solidFill>
              <a:latin typeface="Calibri"/>
              <a:ea typeface="Calibri"/>
              <a:cs typeface="Calibri"/>
              <a:sym typeface="Calibri"/>
            </a:endParaRPr>
          </a:p>
          <a:p>
            <a:pPr indent="-298450" lvl="0" marL="412750" marR="0" rtl="0" algn="l">
              <a:lnSpc>
                <a:spcPct val="100000"/>
              </a:lnSpc>
              <a:spcBef>
                <a:spcPts val="400"/>
              </a:spcBef>
              <a:spcAft>
                <a:spcPts val="0"/>
              </a:spcAft>
              <a:buClr>
                <a:srgbClr val="FFD806"/>
              </a:buClr>
              <a:buSzPts val="1800"/>
              <a:buFont typeface="Calibri"/>
              <a:buChar char="•"/>
            </a:pPr>
            <a:r>
              <a:rPr b="0" i="0" lang="en-US" sz="1800" u="none" cap="none" strike="noStrike">
                <a:solidFill>
                  <a:srgbClr val="000000"/>
                </a:solidFill>
                <a:latin typeface="Calibri"/>
                <a:ea typeface="Calibri"/>
                <a:cs typeface="Calibri"/>
                <a:sym typeface="Calibri"/>
              </a:rPr>
              <a:t>Government</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8"/>
          <p:cNvSpPr/>
          <p:nvPr/>
        </p:nvSpPr>
        <p:spPr>
          <a:xfrm>
            <a:off x="881750" y="195483"/>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 name="Google Shape;127;p8" title="girl doodle.png"/>
          <p:cNvPicPr preferRelativeResize="0"/>
          <p:nvPr/>
        </p:nvPicPr>
        <p:blipFill rotWithShape="1">
          <a:blip r:embed="rId4">
            <a:alphaModFix/>
          </a:blip>
          <a:srcRect b="72143" l="0" r="83559" t="0"/>
          <a:stretch/>
        </p:blipFill>
        <p:spPr>
          <a:xfrm>
            <a:off x="-16325" y="-169661"/>
            <a:ext cx="1387925" cy="1322776"/>
          </a:xfrm>
          <a:prstGeom prst="rect">
            <a:avLst/>
          </a:prstGeom>
          <a:noFill/>
          <a:ln>
            <a:noFill/>
          </a:ln>
        </p:spPr>
      </p:pic>
      <p:sp>
        <p:nvSpPr>
          <p:cNvPr id="128" name="Google Shape;128;p8"/>
          <p:cNvSpPr txBox="1"/>
          <p:nvPr/>
        </p:nvSpPr>
        <p:spPr>
          <a:xfrm>
            <a:off x="1371600" y="60006"/>
            <a:ext cx="50418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CRY America Grant Management</a:t>
            </a:r>
            <a:endParaRPr b="1" i="0" sz="2000" u="none" cap="none" strike="noStrike">
              <a:solidFill>
                <a:srgbClr val="000000"/>
              </a:solidFill>
              <a:latin typeface="Roboto Serif"/>
              <a:ea typeface="Roboto Serif"/>
              <a:cs typeface="Roboto Serif"/>
              <a:sym typeface="Roboto Serif"/>
            </a:endParaRPr>
          </a:p>
        </p:txBody>
      </p:sp>
      <p:sp>
        <p:nvSpPr>
          <p:cNvPr id="129" name="Google Shape;129;p8"/>
          <p:cNvSpPr txBox="1"/>
          <p:nvPr/>
        </p:nvSpPr>
        <p:spPr>
          <a:xfrm>
            <a:off x="427174" y="808327"/>
            <a:ext cx="6344400" cy="43353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FFC000"/>
              </a:buClr>
              <a:buSzPts val="1700"/>
              <a:buFont typeface="Calibri"/>
              <a:buChar char="▪"/>
            </a:pPr>
            <a:r>
              <a:rPr b="1" i="0" lang="en-US" sz="1700" u="none" cap="none" strike="noStrike">
                <a:solidFill>
                  <a:srgbClr val="000000"/>
                </a:solidFill>
                <a:latin typeface="Calibri"/>
                <a:ea typeface="Calibri"/>
                <a:cs typeface="Calibri"/>
                <a:sym typeface="Calibri"/>
              </a:rPr>
              <a:t>Angel investor/venture capitalist</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Identify &amp; support promising grass root projects</a:t>
            </a:r>
            <a:endParaRPr b="0" i="0" sz="1700" u="none" cap="none" strike="noStrike">
              <a:solidFill>
                <a:srgbClr val="000000"/>
              </a:solidFill>
              <a:latin typeface="Calibri"/>
              <a:ea typeface="Calibri"/>
              <a:cs typeface="Calibri"/>
              <a:sym typeface="Calibri"/>
            </a:endParaRPr>
          </a:p>
          <a:p>
            <a:pPr indent="0" lvl="0" marL="9144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700"/>
              <a:buFont typeface="Calibri"/>
              <a:buChar char="▪"/>
            </a:pPr>
            <a:r>
              <a:rPr b="1" i="0" lang="en-US" sz="1700" u="none" cap="none" strike="noStrike">
                <a:solidFill>
                  <a:srgbClr val="000000"/>
                </a:solidFill>
                <a:latin typeface="Calibri"/>
                <a:ea typeface="Calibri"/>
                <a:cs typeface="Calibri"/>
                <a:sym typeface="Calibri"/>
              </a:rPr>
              <a:t>Projects are selected on the basis of </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Their track record</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Issues they work with</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Impact on the community they work with</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Effective utilization of local resources </a:t>
            </a:r>
            <a:endParaRPr b="0" i="0" sz="1700" u="none" cap="none" strike="noStrike">
              <a:solidFill>
                <a:srgbClr val="000000"/>
              </a:solidFill>
              <a:latin typeface="Calibri"/>
              <a:ea typeface="Calibri"/>
              <a:cs typeface="Calibri"/>
              <a:sym typeface="Calibri"/>
            </a:endParaRPr>
          </a:p>
          <a:p>
            <a:pPr indent="0" lvl="0" marL="9144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700"/>
              <a:buFont typeface="Calibri"/>
              <a:buChar char="▪"/>
            </a:pPr>
            <a:r>
              <a:rPr b="1" i="0" lang="en-US" sz="1700" u="none" cap="none" strike="noStrike">
                <a:solidFill>
                  <a:srgbClr val="000000"/>
                </a:solidFill>
                <a:latin typeface="Calibri"/>
                <a:ea typeface="Calibri"/>
                <a:cs typeface="Calibri"/>
                <a:sym typeface="Calibri"/>
              </a:rPr>
              <a:t>We provide them with</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Financial support </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Program development</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Capacity building &amp; trainings</a:t>
            </a:r>
            <a:endParaRPr b="0" i="0" sz="1700" u="none" cap="none" strike="noStrike">
              <a:solidFill>
                <a:srgbClr val="000000"/>
              </a:solidFill>
              <a:latin typeface="Calibri"/>
              <a:ea typeface="Calibri"/>
              <a:cs typeface="Calibri"/>
              <a:sym typeface="Calibri"/>
            </a:endParaRPr>
          </a:p>
          <a:p>
            <a:pPr indent="-349250" lvl="1" marL="800100" marR="0" rtl="0" algn="l">
              <a:lnSpc>
                <a:spcPct val="100000"/>
              </a:lnSpc>
              <a:spcBef>
                <a:spcPts val="0"/>
              </a:spcBef>
              <a:spcAft>
                <a:spcPts val="0"/>
              </a:spcAft>
              <a:buClr>
                <a:srgbClr val="FFC000"/>
              </a:buClr>
              <a:buSzPts val="1700"/>
              <a:buFont typeface="Calibri"/>
              <a:buChar char="o"/>
            </a:pPr>
            <a:r>
              <a:rPr b="0" i="0" lang="en-US" sz="1700" u="none" cap="none" strike="noStrike">
                <a:solidFill>
                  <a:srgbClr val="000000"/>
                </a:solidFill>
                <a:latin typeface="Calibri"/>
                <a:ea typeface="Calibri"/>
                <a:cs typeface="Calibri"/>
                <a:sym typeface="Calibri"/>
              </a:rPr>
              <a:t>Perspective building on child rights </a:t>
            </a:r>
            <a:endParaRPr b="0" i="0" sz="1700" u="none" cap="none" strike="noStrike">
              <a:solidFill>
                <a:srgbClr val="000000"/>
              </a:solidFill>
              <a:latin typeface="Calibri"/>
              <a:ea typeface="Calibri"/>
              <a:cs typeface="Calibri"/>
              <a:sym typeface="Calibri"/>
            </a:endParaRPr>
          </a:p>
          <a:p>
            <a:pPr indent="-285750" lvl="0" marL="285750" marR="0" rtl="0" algn="l">
              <a:lnSpc>
                <a:spcPct val="100000"/>
              </a:lnSpc>
              <a:spcBef>
                <a:spcPts val="400"/>
              </a:spcBef>
              <a:spcAft>
                <a:spcPts val="0"/>
              </a:spcAft>
              <a:buClr>
                <a:srgbClr val="FFC000"/>
              </a:buClr>
              <a:buSzPts val="1700"/>
              <a:buFont typeface="Noto Sans Symbols"/>
              <a:buChar char="▪"/>
            </a:pPr>
            <a:r>
              <a:rPr b="1" i="0" lang="en-US" sz="1700" u="none" cap="none" strike="noStrike">
                <a:solidFill>
                  <a:srgbClr val="000000"/>
                </a:solidFill>
                <a:latin typeface="Calibri"/>
                <a:ea typeface="Calibri"/>
                <a:cs typeface="Calibri"/>
                <a:sym typeface="Calibri"/>
              </a:rPr>
              <a:t>We work with our partner, CRY India, to ensure the quality grant management services for projects supported in India  </a:t>
            </a:r>
            <a:br>
              <a:rPr b="0" i="0" lang="en-US" sz="1700" u="none" cap="none" strike="noStrike">
                <a:solidFill>
                  <a:srgbClr val="000000"/>
                </a:solidFill>
                <a:latin typeface="Calibri"/>
                <a:ea typeface="Calibri"/>
                <a:cs typeface="Calibri"/>
                <a:sym typeface="Calibri"/>
              </a:rPr>
            </a:br>
            <a:br>
              <a:rPr b="0" i="0" lang="en-US" sz="1700" u="none" cap="none" strike="noStrike">
                <a:solidFill>
                  <a:srgbClr val="000000"/>
                </a:solidFill>
                <a:latin typeface="Calibri"/>
                <a:ea typeface="Calibri"/>
                <a:cs typeface="Calibri"/>
                <a:sym typeface="Calibri"/>
              </a:rPr>
            </a:br>
            <a:endParaRPr b="0" i="0" sz="1700" u="none" cap="none" strike="noStrike">
              <a:solidFill>
                <a:schemeClr val="dk1"/>
              </a:solidFill>
              <a:latin typeface="Calibri"/>
              <a:ea typeface="Calibri"/>
              <a:cs typeface="Calibri"/>
              <a:sym typeface="Calibri"/>
            </a:endParaRPr>
          </a:p>
        </p:txBody>
      </p:sp>
      <p:pic>
        <p:nvPicPr>
          <p:cNvPr id="130" name="Google Shape;130;p8"/>
          <p:cNvPicPr preferRelativeResize="0"/>
          <p:nvPr/>
        </p:nvPicPr>
        <p:blipFill rotWithShape="1">
          <a:blip r:embed="rId5">
            <a:alphaModFix/>
          </a:blip>
          <a:srcRect b="21693" l="0" r="8084" t="0"/>
          <a:stretch/>
        </p:blipFill>
        <p:spPr>
          <a:xfrm>
            <a:off x="6274350" y="2255550"/>
            <a:ext cx="2830227" cy="2854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9"/>
          <p:cNvSpPr/>
          <p:nvPr/>
        </p:nvSpPr>
        <p:spPr>
          <a:xfrm>
            <a:off x="881750" y="169535"/>
            <a:ext cx="7870500" cy="4299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 name="Google Shape;136;p9" title="boy doodle.png"/>
          <p:cNvPicPr preferRelativeResize="0"/>
          <p:nvPr/>
        </p:nvPicPr>
        <p:blipFill rotWithShape="1">
          <a:blip r:embed="rId4">
            <a:alphaModFix/>
          </a:blip>
          <a:srcRect b="73391" l="0" r="84791" t="0"/>
          <a:stretch/>
        </p:blipFill>
        <p:spPr>
          <a:xfrm>
            <a:off x="-32650" y="-174045"/>
            <a:ext cx="1266523" cy="1246401"/>
          </a:xfrm>
          <a:prstGeom prst="rect">
            <a:avLst/>
          </a:prstGeom>
          <a:noFill/>
          <a:ln>
            <a:noFill/>
          </a:ln>
        </p:spPr>
      </p:pic>
      <p:sp>
        <p:nvSpPr>
          <p:cNvPr id="137" name="Google Shape;137;p9"/>
          <p:cNvSpPr txBox="1"/>
          <p:nvPr/>
        </p:nvSpPr>
        <p:spPr>
          <a:xfrm>
            <a:off x="1371600" y="44476"/>
            <a:ext cx="19929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rgbClr val="000000"/>
                </a:solidFill>
                <a:latin typeface="Roboto Serif"/>
                <a:ea typeface="Roboto Serif"/>
                <a:cs typeface="Roboto Serif"/>
                <a:sym typeface="Roboto Serif"/>
              </a:rPr>
              <a:t>Our Impact</a:t>
            </a:r>
            <a:endParaRPr b="1" i="0" sz="2000" u="none" cap="none" strike="noStrike">
              <a:solidFill>
                <a:srgbClr val="000000"/>
              </a:solidFill>
              <a:latin typeface="Roboto Serif"/>
              <a:ea typeface="Roboto Serif"/>
              <a:cs typeface="Roboto Serif"/>
              <a:sym typeface="Roboto Serif"/>
            </a:endParaRPr>
          </a:p>
        </p:txBody>
      </p:sp>
      <p:sp>
        <p:nvSpPr>
          <p:cNvPr id="138" name="Google Shape;138;p9"/>
          <p:cNvSpPr txBox="1"/>
          <p:nvPr/>
        </p:nvSpPr>
        <p:spPr>
          <a:xfrm>
            <a:off x="324050" y="855375"/>
            <a:ext cx="6976500" cy="42549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Very simply, we act as the link between </a:t>
            </a:r>
            <a:endParaRPr b="0" i="0" sz="1800" u="none" cap="none" strike="noStrike">
              <a:solidFill>
                <a:srgbClr val="000000"/>
              </a:solidFill>
              <a:latin typeface="Arial"/>
              <a:ea typeface="Arial"/>
              <a:cs typeface="Arial"/>
              <a:sym typeface="Arial"/>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people like YOU who want to help underprivileged children and </a:t>
            </a:r>
            <a:endParaRPr b="0" i="0" sz="1800" u="none" cap="none" strike="noStrike">
              <a:solidFill>
                <a:srgbClr val="000000"/>
              </a:solidFill>
              <a:latin typeface="Arial"/>
              <a:ea typeface="Arial"/>
              <a:cs typeface="Arial"/>
              <a:sym typeface="Arial"/>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the child in need, wherever she/he might be, in India or the USA </a:t>
            </a:r>
            <a:endParaRPr b="0" i="0" sz="1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Creating sustainable instruments of social change for child rights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With the support of 25,000 generous donors &amp; 2,000 committed volunteers in the USA, CRY America has impacted:</a:t>
            </a:r>
            <a:endParaRPr b="0" i="0" sz="1800" u="none" cap="none" strike="noStrike">
              <a:solidFill>
                <a:srgbClr val="000000"/>
              </a:solidFill>
              <a:latin typeface="Arial"/>
              <a:ea typeface="Arial"/>
              <a:cs typeface="Arial"/>
              <a:sym typeface="Arial"/>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the lives of 800,000 underprivileged children </a:t>
            </a:r>
            <a:endParaRPr b="0" i="0" sz="1800" u="none" cap="none" strike="noStrike">
              <a:solidFill>
                <a:srgbClr val="000000"/>
              </a:solidFill>
              <a:latin typeface="Arial"/>
              <a:ea typeface="Arial"/>
              <a:cs typeface="Arial"/>
              <a:sym typeface="Arial"/>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living across 5,000 villages and slums through</a:t>
            </a:r>
            <a:endParaRPr b="0" i="0" sz="1800" u="none" cap="none" strike="noStrike">
              <a:solidFill>
                <a:srgbClr val="000000"/>
              </a:solidFill>
              <a:latin typeface="Arial"/>
              <a:ea typeface="Arial"/>
              <a:cs typeface="Arial"/>
              <a:sym typeface="Arial"/>
            </a:endParaRPr>
          </a:p>
          <a:p>
            <a:pPr indent="-355600" lvl="1" marL="800100" marR="0" rtl="0" algn="l">
              <a:lnSpc>
                <a:spcPct val="100000"/>
              </a:lnSpc>
              <a:spcBef>
                <a:spcPts val="0"/>
              </a:spcBef>
              <a:spcAft>
                <a:spcPts val="0"/>
              </a:spcAft>
              <a:buClr>
                <a:srgbClr val="FFC000"/>
              </a:buClr>
              <a:buSzPts val="1800"/>
              <a:buFont typeface="Courier New"/>
              <a:buChar char="o"/>
            </a:pPr>
            <a:r>
              <a:rPr b="0" i="0" lang="en-US" sz="1800" u="none" cap="none" strike="noStrike">
                <a:solidFill>
                  <a:srgbClr val="000000"/>
                </a:solidFill>
                <a:latin typeface="Calibri"/>
                <a:ea typeface="Calibri"/>
                <a:cs typeface="Calibri"/>
                <a:sym typeface="Calibri"/>
              </a:rPr>
              <a:t>support to 111 Projects in India &amp; the USA</a:t>
            </a:r>
            <a:endParaRPr b="0" i="0" sz="1800" u="none" cap="none" strike="noStrike">
              <a:solidFill>
                <a:srgbClr val="000000"/>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FFC000"/>
              </a:buClr>
              <a:buSzPts val="1800"/>
              <a:buFont typeface="Noto Sans Symbols"/>
              <a:buChar char="▪"/>
            </a:pPr>
            <a:r>
              <a:rPr b="0" i="0" lang="en-US" sz="1800" u="none" cap="none" strike="noStrike">
                <a:solidFill>
                  <a:srgbClr val="000000"/>
                </a:solidFill>
                <a:latin typeface="Calibri"/>
                <a:ea typeface="Calibri"/>
                <a:cs typeface="Calibri"/>
                <a:sym typeface="Calibri"/>
              </a:rPr>
              <a:t>Project impact &amp; achievements regularly  disseminated to donors, volunteers &amp; public through newsletters, annual report, website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endParaRPr b="0" i="0" sz="1800" u="none" cap="none" strike="noStrike">
              <a:solidFill>
                <a:schemeClr val="dk1"/>
              </a:solidFill>
              <a:latin typeface="Calibri"/>
              <a:ea typeface="Calibri"/>
              <a:cs typeface="Calibri"/>
              <a:sym typeface="Calibri"/>
            </a:endParaRPr>
          </a:p>
        </p:txBody>
      </p:sp>
      <p:pic>
        <p:nvPicPr>
          <p:cNvPr id="139" name="Google Shape;139;p9" title="CW0A9399.png"/>
          <p:cNvPicPr preferRelativeResize="0"/>
          <p:nvPr/>
        </p:nvPicPr>
        <p:blipFill rotWithShape="1">
          <a:blip r:embed="rId5">
            <a:alphaModFix/>
          </a:blip>
          <a:srcRect b="6818" l="-5126" r="27450" t="0"/>
          <a:stretch/>
        </p:blipFill>
        <p:spPr>
          <a:xfrm>
            <a:off x="5664275" y="2360700"/>
            <a:ext cx="3439176" cy="2749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Naina Sharma</dc:creator>
</cp:coreProperties>
</file>